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-384" y="-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A60D-40D0-493D-A445-D0DA5B5E8324}" type="datetimeFigureOut">
              <a:rPr lang="ru-RU" smtClean="0"/>
              <a:t>25.09.15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5A03-6F71-4A82-A001-8DE8602C8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000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A60D-40D0-493D-A445-D0DA5B5E8324}" type="datetimeFigureOut">
              <a:rPr lang="ru-RU" smtClean="0"/>
              <a:t>25.09.15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5A03-6F71-4A82-A001-8DE8602C8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0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A60D-40D0-493D-A445-D0DA5B5E8324}" type="datetimeFigureOut">
              <a:rPr lang="ru-RU" smtClean="0"/>
              <a:t>25.09.15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5A03-6F71-4A82-A001-8DE8602C8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771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A60D-40D0-493D-A445-D0DA5B5E8324}" type="datetimeFigureOut">
              <a:rPr lang="ru-RU" smtClean="0"/>
              <a:t>25.09.15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5A03-6F71-4A82-A001-8DE8602C8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43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A60D-40D0-493D-A445-D0DA5B5E8324}" type="datetimeFigureOut">
              <a:rPr lang="ru-RU" smtClean="0"/>
              <a:t>25.09.15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5A03-6F71-4A82-A001-8DE8602C8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136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A60D-40D0-493D-A445-D0DA5B5E8324}" type="datetimeFigureOut">
              <a:rPr lang="ru-RU" smtClean="0"/>
              <a:t>25.09.15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5A03-6F71-4A82-A001-8DE8602C8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24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A60D-40D0-493D-A445-D0DA5B5E8324}" type="datetimeFigureOut">
              <a:rPr lang="ru-RU" smtClean="0"/>
              <a:t>25.09.15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5A03-6F71-4A82-A001-8DE8602C8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262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A60D-40D0-493D-A445-D0DA5B5E8324}" type="datetimeFigureOut">
              <a:rPr lang="ru-RU" smtClean="0"/>
              <a:t>25.09.15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5A03-6F71-4A82-A001-8DE8602C8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099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A60D-40D0-493D-A445-D0DA5B5E8324}" type="datetimeFigureOut">
              <a:rPr lang="ru-RU" smtClean="0"/>
              <a:t>25.09.15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5A03-6F71-4A82-A001-8DE8602C8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531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A60D-40D0-493D-A445-D0DA5B5E8324}" type="datetimeFigureOut">
              <a:rPr lang="ru-RU" smtClean="0"/>
              <a:t>25.09.15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5A03-6F71-4A82-A001-8DE8602C8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119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A60D-40D0-493D-A445-D0DA5B5E8324}" type="datetimeFigureOut">
              <a:rPr lang="ru-RU" smtClean="0"/>
              <a:t>25.09.15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5A03-6F71-4A82-A001-8DE8602C8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768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8A60D-40D0-493D-A445-D0DA5B5E8324}" type="datetimeFigureOut">
              <a:rPr lang="ru-RU" smtClean="0"/>
              <a:t>25.09.15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25A03-6F71-4A82-A001-8DE8602C8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20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6.pn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31.png"/><Relationship Id="rId9" Type="http://schemas.openxmlformats.org/officeDocument/2006/relationships/image" Target="../media/image15.png"/><Relationship Id="rId10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5766066@iac.spb.ru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petersburgedu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microsoft.com/office/2007/relationships/hdphoto" Target="../media/hdphoto2.wdp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microsoft.com/office/2007/relationships/hdphoto" Target="../media/hdphoto2.wdp"/><Relationship Id="rId6" Type="http://schemas.openxmlformats.org/officeDocument/2006/relationships/image" Target="../media/image11.png"/><Relationship Id="rId7" Type="http://schemas.openxmlformats.org/officeDocument/2006/relationships/image" Target="../media/image12.jpe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6.pn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6.png"/><Relationship Id="rId8" Type="http://schemas.openxmlformats.org/officeDocument/2006/relationships/image" Target="../media/image3.png"/><Relationship Id="rId9" Type="http://schemas.microsoft.com/office/2007/relationships/hdphoto" Target="../media/hdphoto2.wdp"/><Relationship Id="rId10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6.pn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22.png"/><Relationship Id="rId9" Type="http://schemas.openxmlformats.org/officeDocument/2006/relationships/image" Target="../media/image15.png"/><Relationship Id="rId1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6.png"/><Relationship Id="rId6" Type="http://schemas.openxmlformats.org/officeDocument/2006/relationships/image" Target="../media/image24.png"/><Relationship Id="rId7" Type="http://schemas.microsoft.com/office/2007/relationships/hdphoto" Target="../media/hdphoto3.wdp"/><Relationship Id="rId8" Type="http://schemas.openxmlformats.org/officeDocument/2006/relationships/image" Target="../media/image3.png"/><Relationship Id="rId9" Type="http://schemas.microsoft.com/office/2007/relationships/hdphoto" Target="../media/hdphoto2.wdp"/><Relationship Id="rId10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6.pn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27.png"/><Relationship Id="rId9" Type="http://schemas.openxmlformats.org/officeDocument/2006/relationships/image" Target="../media/image15.png"/><Relationship Id="rId10" Type="http://schemas.openxmlformats.org/officeDocument/2006/relationships/image" Target="../media/image19.png"/><Relationship Id="rId11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6.pn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29.png"/><Relationship Id="rId9" Type="http://schemas.openxmlformats.org/officeDocument/2006/relationships/image" Target="../media/image15.png"/><Relationship Id="rId10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shakhty-edu.ru/faq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335" y="4552748"/>
            <a:ext cx="3185158" cy="210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902230" y="4364723"/>
            <a:ext cx="3289770" cy="2291144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printdraft.ru/images/easyblog_images/258/list_v_kletku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686"/>
          <a:stretch/>
        </p:blipFill>
        <p:spPr bwMode="auto">
          <a:xfrm>
            <a:off x="1866726" y="841274"/>
            <a:ext cx="7706126" cy="192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printdraft.ru/images/easyblog_images/258/list_v_kletku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2485"/>
          <a:stretch/>
        </p:blipFill>
        <p:spPr bwMode="auto">
          <a:xfrm>
            <a:off x="1866726" y="2891948"/>
            <a:ext cx="7706126" cy="133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printdraft.ru/images/easyblog_images/258/list_v_kletku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99" b="64196"/>
          <a:stretch/>
        </p:blipFill>
        <p:spPr bwMode="auto">
          <a:xfrm>
            <a:off x="1866726" y="4319632"/>
            <a:ext cx="7706126" cy="223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-4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53726">
            <a:off x="8635938" y="630702"/>
            <a:ext cx="644196" cy="496031"/>
          </a:xfrm>
          <a:prstGeom prst="rect">
            <a:avLst/>
          </a:prstGeom>
        </p:spPr>
      </p:pic>
      <p:pic>
        <p:nvPicPr>
          <p:cNvPr id="22" name="Picture 16" descr="http://www.megarussd.com/sites/default/files/images/%D0%93%D0%B5%D1%80%D0%B1%20%D0%A1%D0%B0%D0%BD%D0%BA%D1%82_%D0%BF%D0%B5%D1%82%D0%B5%D1%80%D0%B1%D1%83%D1%80%D0%B3%D0%B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72" y="66957"/>
            <a:ext cx="1698353" cy="178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-4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35455">
            <a:off x="9011159" y="660348"/>
            <a:ext cx="644196" cy="49603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-4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499">
            <a:off x="9788595" y="241584"/>
            <a:ext cx="644196" cy="49603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-4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1941">
            <a:off x="9769175" y="672157"/>
            <a:ext cx="644196" cy="49603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026929" y="53574"/>
            <a:ext cx="6179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Правительство Санкт-Петербурга</a:t>
            </a:r>
            <a:endParaRPr lang="ru-RU" sz="3200" b="1" u="sng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63716" y="677405"/>
            <a:ext cx="6179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Gabriola" panose="04040605051002020D02" pitchFamily="82" charset="0"/>
              </a:rPr>
              <a:t>Комитет по информатизации и связи</a:t>
            </a:r>
          </a:p>
          <a:p>
            <a:pPr algn="just"/>
            <a:r>
              <a:rPr lang="ru-RU" sz="2400" dirty="0" smtClean="0">
                <a:latin typeface="Gabriola" panose="04040605051002020D02" pitchFamily="82" charset="0"/>
              </a:rPr>
              <a:t>Комитет по образованию</a:t>
            </a:r>
            <a:endParaRPr lang="ru-RU" sz="2400" dirty="0">
              <a:latin typeface="Gabriola" panose="04040605051002020D02" pitchFamily="82" charset="0"/>
            </a:endParaRPr>
          </a:p>
        </p:txBody>
      </p:sp>
      <p:sp>
        <p:nvSpPr>
          <p:cNvPr id="3" name="AutoShape 4" descr="imap://bezotosnaya@mail.iac.spb.ru:143/fetch%3EUID%3E.INBOX%3E6796?part=1.2.2&amp;filename=itschool_201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imap://bezotosnaya@mail.iac.spb.ru:143/fetch%3EUID%3E.INBOX%3E6796?part=1.2.2&amp;filename=itschool_2015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23450" y="1699143"/>
            <a:ext cx="9913888" cy="2728036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3636" y="1891642"/>
            <a:ext cx="5711164" cy="202525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-4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9166">
            <a:off x="9101286" y="1805612"/>
            <a:ext cx="644196" cy="49603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40053" y="3990417"/>
            <a:ext cx="8732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Конкурс в области электронного правительства</a:t>
            </a:r>
            <a:endParaRPr lang="ru-RU" sz="3600" b="1" i="1" u="sng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418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629" y="68262"/>
            <a:ext cx="11793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Gabriola" panose="04040605051002020D02" pitchFamily="82" charset="0"/>
              </a:rPr>
              <a:t>Интернет-ресурсы: 7) </a:t>
            </a:r>
            <a:r>
              <a:rPr lang="ru-RU" sz="3600" b="1" i="1" dirty="0" smtClean="0">
                <a:solidFill>
                  <a:srgbClr val="2F96A1"/>
                </a:solidFill>
                <a:latin typeface="Gabriola" panose="04040605051002020D02" pitchFamily="82" charset="0"/>
              </a:rPr>
              <a:t>Портал записи к врачу             </a:t>
            </a:r>
            <a:r>
              <a:rPr lang="en-US" sz="3600" b="1" i="1" u="sng" dirty="0" smtClean="0">
                <a:solidFill>
                  <a:srgbClr val="0070C0"/>
                </a:solidFill>
                <a:latin typeface="Gabriola" panose="04040605051002020D02" pitchFamily="82" charset="0"/>
              </a:rPr>
              <a:t>gorzdrav.spb.ru</a:t>
            </a:r>
            <a:endParaRPr lang="ru-RU" sz="3600" b="1" i="1" u="sng" dirty="0">
              <a:solidFill>
                <a:srgbClr val="0070C0"/>
              </a:solidFill>
              <a:latin typeface="Gabriola" panose="04040605051002020D02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3630" y="762718"/>
            <a:ext cx="11793705" cy="45719"/>
          </a:xfrm>
          <a:prstGeom prst="rect">
            <a:avLst/>
          </a:prstGeom>
          <a:solidFill>
            <a:srgbClr val="2F96A1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www.shakhty-edu.ru/faq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335" y="4552748"/>
            <a:ext cx="3185158" cy="210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902230" y="4364723"/>
            <a:ext cx="3289770" cy="2291144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printdraft.ru/images/easyblog_images/258/list_v_kletku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686"/>
          <a:stretch/>
        </p:blipFill>
        <p:spPr bwMode="auto">
          <a:xfrm>
            <a:off x="128542" y="892218"/>
            <a:ext cx="7706126" cy="192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printdraft.ru/images/easyblog_images/258/list_v_kletku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2485"/>
          <a:stretch/>
        </p:blipFill>
        <p:spPr bwMode="auto">
          <a:xfrm>
            <a:off x="128542" y="3039386"/>
            <a:ext cx="7706126" cy="133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printdraft.ru/images/easyblog_images/258/list_v_kletku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99" b="64196"/>
          <a:stretch/>
        </p:blipFill>
        <p:spPr bwMode="auto">
          <a:xfrm>
            <a:off x="128542" y="4472235"/>
            <a:ext cx="7706126" cy="223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92290">
            <a:off x="9037258" y="4725167"/>
            <a:ext cx="644196" cy="49603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822">
            <a:off x="8291826" y="5355930"/>
            <a:ext cx="644196" cy="4960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-4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16377">
            <a:off x="7938195" y="4949784"/>
            <a:ext cx="644196" cy="4960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8542" y="886557"/>
            <a:ext cx="7478640" cy="190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400" b="1" dirty="0">
                <a:solidFill>
                  <a:srgbClr val="0070C0"/>
                </a:solidFill>
                <a:latin typeface="Gabriola" panose="04040605051002020D02" pitchFamily="82" charset="0"/>
              </a:rPr>
              <a:t>О Портале</a:t>
            </a:r>
          </a:p>
          <a:p>
            <a:pPr marL="342900" indent="-3429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Gabriola" panose="04040605051002020D02" pitchFamily="82" charset="0"/>
              </a:rPr>
              <a:t>Электронная </a:t>
            </a:r>
            <a:r>
              <a:rPr lang="ru-RU" sz="2400" dirty="0" smtClean="0">
                <a:solidFill>
                  <a:srgbClr val="CC00CC"/>
                </a:solidFill>
                <a:latin typeface="Gabriola" panose="04040605051002020D02" pitchFamily="82" charset="0"/>
              </a:rPr>
              <a:t>запись </a:t>
            </a:r>
            <a:r>
              <a:rPr lang="ru-RU" sz="2400" dirty="0">
                <a:solidFill>
                  <a:srgbClr val="CC00CC"/>
                </a:solidFill>
                <a:latin typeface="Gabriola" panose="04040605051002020D02" pitchFamily="82" charset="0"/>
              </a:rPr>
              <a:t>на прием к </a:t>
            </a:r>
            <a:r>
              <a:rPr lang="ru-RU" sz="2400" dirty="0" smtClean="0">
                <a:solidFill>
                  <a:srgbClr val="CC00CC"/>
                </a:solidFill>
                <a:latin typeface="Gabriola" panose="04040605051002020D02" pitchFamily="82" charset="0"/>
              </a:rPr>
              <a:t>врачу </a:t>
            </a:r>
          </a:p>
          <a:p>
            <a:pPr marL="342900" indent="-3429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Gabriola" panose="04040605051002020D02" pitchFamily="82" charset="0"/>
              </a:rPr>
              <a:t>П</a:t>
            </a:r>
            <a:r>
              <a:rPr lang="ru-RU" sz="2400" dirty="0" smtClean="0">
                <a:latin typeface="Gabriola" panose="04040605051002020D02" pitchFamily="82" charset="0"/>
              </a:rPr>
              <a:t>росмотр </a:t>
            </a:r>
            <a:r>
              <a:rPr lang="ru-RU" sz="2400" dirty="0" smtClean="0">
                <a:solidFill>
                  <a:srgbClr val="CC00CC"/>
                </a:solidFill>
                <a:latin typeface="Gabriola" panose="04040605051002020D02" pitchFamily="82" charset="0"/>
              </a:rPr>
              <a:t>информации </a:t>
            </a:r>
            <a:r>
              <a:rPr lang="ru-RU" sz="2400" dirty="0">
                <a:solidFill>
                  <a:srgbClr val="CC00CC"/>
                </a:solidFill>
                <a:latin typeface="Gabriola" panose="04040605051002020D02" pitchFamily="82" charset="0"/>
              </a:rPr>
              <a:t>о медицинских учреждениях </a:t>
            </a:r>
            <a:r>
              <a:rPr lang="ru-RU" sz="2400" dirty="0" smtClean="0">
                <a:latin typeface="Gabriola" panose="04040605051002020D02" pitchFamily="82" charset="0"/>
              </a:rPr>
              <a:t/>
            </a:r>
            <a:br>
              <a:rPr lang="ru-RU" sz="2400" dirty="0" smtClean="0">
                <a:latin typeface="Gabriola" panose="04040605051002020D02" pitchFamily="82" charset="0"/>
              </a:rPr>
            </a:br>
            <a:r>
              <a:rPr lang="ru-RU" sz="2400" dirty="0" smtClean="0">
                <a:latin typeface="Gabriola" panose="04040605051002020D02" pitchFamily="82" charset="0"/>
              </a:rPr>
              <a:t>(</a:t>
            </a:r>
            <a:r>
              <a:rPr lang="ru-RU" sz="2400" dirty="0">
                <a:latin typeface="Gabriola" panose="04040605051002020D02" pitchFamily="82" charset="0"/>
              </a:rPr>
              <a:t>как списком, </a:t>
            </a:r>
            <a:r>
              <a:rPr lang="ru-RU" sz="2400" dirty="0" smtClean="0">
                <a:latin typeface="Gabriola" panose="04040605051002020D02" pitchFamily="82" charset="0"/>
              </a:rPr>
              <a:t>так </a:t>
            </a:r>
            <a:r>
              <a:rPr lang="ru-RU" sz="2400" dirty="0">
                <a:latin typeface="Gabriola" panose="04040605051002020D02" pitchFamily="82" charset="0"/>
              </a:rPr>
              <a:t>и на </a:t>
            </a:r>
            <a:r>
              <a:rPr lang="ru-RU" sz="2400" dirty="0" smtClean="0">
                <a:latin typeface="Gabriola" panose="04040605051002020D02" pitchFamily="82" charset="0"/>
              </a:rPr>
              <a:t>карте)</a:t>
            </a:r>
          </a:p>
          <a:p>
            <a:pPr marL="342900" indent="-3429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CC00CC"/>
                </a:solidFill>
                <a:latin typeface="Gabriola" panose="04040605051002020D02" pitchFamily="82" charset="0"/>
              </a:rPr>
              <a:t>Р</a:t>
            </a:r>
            <a:r>
              <a:rPr lang="ru-RU" sz="2400" dirty="0" smtClean="0">
                <a:solidFill>
                  <a:srgbClr val="CC00CC"/>
                </a:solidFill>
                <a:latin typeface="Gabriola" panose="04040605051002020D02" pitchFamily="82" charset="0"/>
              </a:rPr>
              <a:t>асписание врачей</a:t>
            </a:r>
          </a:p>
          <a:p>
            <a:pPr marL="342900" indent="-3429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CC00CC"/>
                </a:solidFill>
                <a:latin typeface="Gabriola" panose="04040605051002020D02" pitchFamily="82" charset="0"/>
              </a:rPr>
              <a:t>Отмена </a:t>
            </a:r>
            <a:r>
              <a:rPr lang="ru-RU" sz="2400" dirty="0">
                <a:solidFill>
                  <a:srgbClr val="CC00CC"/>
                </a:solidFill>
                <a:latin typeface="Gabriola" panose="04040605051002020D02" pitchFamily="82" charset="0"/>
              </a:rPr>
              <a:t>записи </a:t>
            </a:r>
            <a:r>
              <a:rPr lang="ru-RU" sz="2400" dirty="0">
                <a:latin typeface="Gabriola" panose="04040605051002020D02" pitchFamily="82" charset="0"/>
              </a:rPr>
              <a:t>на </a:t>
            </a:r>
            <a:r>
              <a:rPr lang="ru-RU" sz="2400" dirty="0" smtClean="0">
                <a:latin typeface="Gabriola" panose="04040605051002020D02" pitchFamily="82" charset="0"/>
              </a:rPr>
              <a:t>прием</a:t>
            </a:r>
          </a:p>
          <a:p>
            <a:pPr marL="342900" indent="-3429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Gabriola" panose="04040605051002020D02" pitchFamily="82" charset="0"/>
              </a:rPr>
              <a:t>Просмотр </a:t>
            </a:r>
            <a:r>
              <a:rPr lang="ru-RU" sz="2400" dirty="0" smtClean="0">
                <a:solidFill>
                  <a:srgbClr val="CC00CC"/>
                </a:solidFill>
                <a:latin typeface="Gabriola" panose="04040605051002020D02" pitchFamily="82" charset="0"/>
              </a:rPr>
              <a:t>предстоящих </a:t>
            </a:r>
            <a:r>
              <a:rPr lang="ru-RU" sz="2400" dirty="0">
                <a:solidFill>
                  <a:srgbClr val="CC00CC"/>
                </a:solidFill>
                <a:latin typeface="Gabriola" panose="04040605051002020D02" pitchFamily="82" charset="0"/>
              </a:rPr>
              <a:t>записей </a:t>
            </a:r>
            <a:r>
              <a:rPr lang="ru-RU" sz="2400" dirty="0">
                <a:latin typeface="Gabriola" panose="04040605051002020D02" pitchFamily="82" charset="0"/>
              </a:rPr>
              <a:t>на </a:t>
            </a:r>
            <a:r>
              <a:rPr lang="ru-RU" sz="2400" dirty="0" smtClean="0">
                <a:latin typeface="Gabriola" panose="04040605051002020D02" pitchFamily="82" charset="0"/>
              </a:rPr>
              <a:t>прием</a:t>
            </a:r>
            <a:endParaRPr lang="ru-RU" sz="2400" dirty="0">
              <a:latin typeface="Gabriola" panose="04040605051002020D02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2371" y="1004744"/>
            <a:ext cx="3838326" cy="3337675"/>
          </a:xfrm>
          <a:prstGeom prst="rect">
            <a:avLst/>
          </a:prstGeom>
          <a:ln w="15875">
            <a:solidFill>
              <a:srgbClr val="C54DF5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140" y="820616"/>
            <a:ext cx="526195" cy="4086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732" y="798312"/>
            <a:ext cx="526195" cy="408678"/>
          </a:xfrm>
          <a:prstGeom prst="rect">
            <a:avLst/>
          </a:prstGeom>
        </p:spPr>
      </p:pic>
      <p:pic>
        <p:nvPicPr>
          <p:cNvPr id="2050" name="Picture 2" descr="http://www.nvfomgtu.ru/upload/iblock/a63/skoraya_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288" y="932822"/>
            <a:ext cx="1139637" cy="113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1447" y="2941188"/>
            <a:ext cx="8348642" cy="76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Форма проведения конкурса</a:t>
            </a:r>
          </a:p>
          <a:p>
            <a:pPr marL="342900" indent="-3429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CC00CC"/>
                </a:solidFill>
                <a:latin typeface="Gabriola" panose="04040605051002020D02" pitchFamily="82" charset="0"/>
              </a:rPr>
              <a:t>Электронная анкета </a:t>
            </a:r>
            <a:r>
              <a:rPr lang="ru-RU" sz="2000" dirty="0" smtClean="0">
                <a:latin typeface="Gabriola" panose="04040605051002020D02" pitchFamily="82" charset="0"/>
              </a:rPr>
              <a:t>(5 вопросов о Портале </a:t>
            </a:r>
            <a:r>
              <a:rPr lang="ru-RU" sz="2000" dirty="0" smtClean="0">
                <a:solidFill>
                  <a:srgbClr val="FF0000"/>
                </a:solidFill>
                <a:latin typeface="Gabriola" panose="04040605051002020D02" pitchFamily="82" charset="0"/>
              </a:rPr>
              <a:t>по 1 баллу за ответ</a:t>
            </a:r>
            <a:r>
              <a:rPr lang="ru-RU" sz="2000" dirty="0" smtClean="0">
                <a:latin typeface="Gabriola" panose="04040605051002020D02" pitchFamily="82" charset="0"/>
              </a:rPr>
              <a:t>)</a:t>
            </a:r>
          </a:p>
          <a:p>
            <a:pPr>
              <a:lnSpc>
                <a:spcPct val="70000"/>
              </a:lnSpc>
            </a:pPr>
            <a:endParaRPr lang="ru-RU" dirty="0">
              <a:solidFill>
                <a:srgbClr val="CC00CC"/>
              </a:solidFill>
              <a:latin typeface="Gabriola" panose="04040605051002020D02" pitchFamily="8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1447" y="3506111"/>
            <a:ext cx="7315504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Направление анкеты</a:t>
            </a:r>
          </a:p>
          <a:p>
            <a:pPr>
              <a:lnSpc>
                <a:spcPct val="70000"/>
              </a:lnSpc>
            </a:pPr>
            <a:r>
              <a:rPr lang="ru-RU" sz="2000" dirty="0" smtClean="0">
                <a:latin typeface="Gabriola" panose="04040605051002020D02" pitchFamily="82" charset="0"/>
              </a:rPr>
              <a:t>Демонстрация </a:t>
            </a:r>
            <a:r>
              <a:rPr lang="ru-RU" sz="2000" dirty="0" smtClean="0">
                <a:solidFill>
                  <a:srgbClr val="CC00CC"/>
                </a:solidFill>
                <a:latin typeface="Gabriola" panose="04040605051002020D02" pitchFamily="82" charset="0"/>
              </a:rPr>
              <a:t>преимуществ электронной записи в врачу </a:t>
            </a:r>
            <a:r>
              <a:rPr lang="ru-RU" sz="2000" dirty="0" smtClean="0">
                <a:latin typeface="Gabriola" panose="04040605051002020D02" pitchFamily="82" charset="0"/>
              </a:rPr>
              <a:t>и </a:t>
            </a:r>
            <a:r>
              <a:rPr lang="ru-RU" sz="2000" dirty="0" smtClean="0">
                <a:solidFill>
                  <a:srgbClr val="CC00CC"/>
                </a:solidFill>
                <a:latin typeface="Gabriola" panose="04040605051002020D02" pitchFamily="82" charset="0"/>
              </a:rPr>
              <a:t>удобства получения необходимой информации</a:t>
            </a:r>
            <a:endParaRPr lang="ru-RU" sz="2000" dirty="0" smtClean="0">
              <a:latin typeface="Gabriola" panose="04040605051002020D02" pitchFamily="8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1447" y="4287863"/>
            <a:ext cx="7505735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Прохождение </a:t>
            </a:r>
            <a:r>
              <a:rPr lang="ru-RU" sz="2400" b="1" dirty="0">
                <a:solidFill>
                  <a:srgbClr val="0070C0"/>
                </a:solidFill>
                <a:latin typeface="Gabriola" panose="04040605051002020D02" pitchFamily="82" charset="0"/>
              </a:rPr>
              <a:t>А</a:t>
            </a:r>
            <a:r>
              <a:rPr lang="ru-RU" sz="24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нкеты</a:t>
            </a:r>
          </a:p>
          <a:p>
            <a:pPr>
              <a:lnSpc>
                <a:spcPct val="70000"/>
              </a:lnSpc>
            </a:pPr>
            <a:r>
              <a:rPr lang="ru-RU" sz="2000" b="1" dirty="0" smtClean="0">
                <a:latin typeface="Gabriola" panose="04040605051002020D02" pitchFamily="82" charset="0"/>
              </a:rPr>
              <a:t>Шаг 1.</a:t>
            </a:r>
            <a:r>
              <a:rPr lang="ru-RU" sz="2000" dirty="0" smtClean="0">
                <a:latin typeface="Gabriola" panose="04040605051002020D02" pitchFamily="82" charset="0"/>
              </a:rPr>
              <a:t> Авторизация на Портале (через ЕСИА)</a:t>
            </a:r>
          </a:p>
          <a:p>
            <a:pPr>
              <a:lnSpc>
                <a:spcPct val="70000"/>
              </a:lnSpc>
            </a:pPr>
            <a:r>
              <a:rPr lang="ru-RU" sz="2000" b="1" dirty="0" smtClean="0">
                <a:latin typeface="Gabriola" panose="04040605051002020D02" pitchFamily="82" charset="0"/>
              </a:rPr>
              <a:t>Шаг 2.</a:t>
            </a:r>
            <a:r>
              <a:rPr lang="ru-RU" sz="2000" dirty="0" smtClean="0">
                <a:latin typeface="Gabriola" panose="04040605051002020D02" pitchFamily="82" charset="0"/>
              </a:rPr>
              <a:t> Ввод ответов на 5 вопросов</a:t>
            </a:r>
          </a:p>
          <a:p>
            <a:pPr>
              <a:lnSpc>
                <a:spcPct val="70000"/>
              </a:lnSpc>
            </a:pPr>
            <a:r>
              <a:rPr lang="ru-RU" sz="2000" b="1" dirty="0">
                <a:latin typeface="Gabriola" panose="04040605051002020D02" pitchFamily="82" charset="0"/>
              </a:rPr>
              <a:t>Шаг 3</a:t>
            </a:r>
            <a:r>
              <a:rPr lang="ru-RU" sz="2000" dirty="0">
                <a:latin typeface="Gabriola" panose="04040605051002020D02" pitchFamily="82" charset="0"/>
              </a:rPr>
              <a:t>. </a:t>
            </a:r>
            <a:r>
              <a:rPr lang="ru-RU" sz="2000" dirty="0" smtClean="0">
                <a:latin typeface="Gabriola" panose="04040605051002020D02" pitchFamily="82" charset="0"/>
              </a:rPr>
              <a:t>Заполнение дополнительных полей (идентификатор школьника, </a:t>
            </a:r>
            <a:r>
              <a:rPr lang="en-US" sz="2000" dirty="0" smtClean="0">
                <a:latin typeface="Gabriola" panose="04040605051002020D02" pitchFamily="82" charset="0"/>
              </a:rPr>
              <a:t>e-mail</a:t>
            </a:r>
            <a:r>
              <a:rPr lang="ru-RU" sz="2000" dirty="0" smtClean="0">
                <a:latin typeface="Gabriola" panose="04040605051002020D02" pitchFamily="82" charset="0"/>
              </a:rPr>
              <a:t>) </a:t>
            </a:r>
            <a:endParaRPr lang="ru-RU" sz="2000" dirty="0">
              <a:latin typeface="Gabriola" panose="04040605051002020D02" pitchFamily="82" charset="0"/>
            </a:endParaRPr>
          </a:p>
          <a:p>
            <a:pPr>
              <a:lnSpc>
                <a:spcPct val="70000"/>
              </a:lnSpc>
            </a:pPr>
            <a:r>
              <a:rPr lang="ru-RU" sz="2000" b="1" dirty="0">
                <a:latin typeface="Gabriola" panose="04040605051002020D02" pitchFamily="82" charset="0"/>
              </a:rPr>
              <a:t>Шаг </a:t>
            </a:r>
            <a:r>
              <a:rPr lang="ru-RU" sz="2000" b="1" dirty="0" smtClean="0">
                <a:latin typeface="Gabriola" panose="04040605051002020D02" pitchFamily="82" charset="0"/>
              </a:rPr>
              <a:t>4</a:t>
            </a:r>
            <a:r>
              <a:rPr lang="ru-RU" sz="2000" dirty="0" smtClean="0">
                <a:latin typeface="Gabriola" panose="04040605051002020D02" pitchFamily="82" charset="0"/>
              </a:rPr>
              <a:t>. Отправка результатов</a:t>
            </a:r>
          </a:p>
        </p:txBody>
      </p:sp>
      <p:sp>
        <p:nvSpPr>
          <p:cNvPr id="23" name="TextBox 21"/>
          <p:cNvSpPr txBox="1"/>
          <p:nvPr/>
        </p:nvSpPr>
        <p:spPr>
          <a:xfrm>
            <a:off x="101446" y="5603946"/>
            <a:ext cx="9112175" cy="1000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briola" panose="04040605051002020D02" pitchFamily="82" charset="0"/>
              </a:rPr>
              <a:t>Дополнительно</a:t>
            </a:r>
          </a:p>
          <a:p>
            <a:pPr marL="285750" indent="-28575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Gabriola" panose="04040605051002020D02" pitchFamily="82" charset="0"/>
              </a:rPr>
              <a:t>Ответы отправляются на проверку </a:t>
            </a:r>
            <a:r>
              <a:rPr lang="ru-RU" sz="2000" dirty="0" err="1" smtClean="0">
                <a:latin typeface="Gabriola" panose="04040605051002020D02" pitchFamily="82" charset="0"/>
              </a:rPr>
              <a:t>единоразово</a:t>
            </a:r>
            <a:endParaRPr lang="ru-RU" sz="2000" dirty="0" smtClean="0">
              <a:solidFill>
                <a:srgbClr val="FF0000"/>
              </a:solidFill>
              <a:latin typeface="Gabriola" panose="04040605051002020D02" pitchFamily="82" charset="0"/>
            </a:endParaRPr>
          </a:p>
          <a:p>
            <a:pPr marL="285750" indent="-28575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Gabriola" panose="04040605051002020D02" pitchFamily="82" charset="0"/>
              </a:rPr>
              <a:t>Повторное прохождение </a:t>
            </a:r>
            <a:r>
              <a:rPr lang="ru-RU" sz="2000" dirty="0" err="1" smtClean="0">
                <a:latin typeface="Gabriola" panose="04040605051002020D02" pitchFamily="82" charset="0"/>
              </a:rPr>
              <a:t>Анекты</a:t>
            </a:r>
            <a:r>
              <a:rPr lang="ru-RU" sz="2000" dirty="0" smtClean="0">
                <a:latin typeface="Gabriola" panose="04040605051002020D02" pitchFamily="82" charset="0"/>
              </a:rPr>
              <a:t> невозможно для одного Представителя</a:t>
            </a:r>
            <a:endParaRPr lang="ru-RU" sz="2000" dirty="0">
              <a:latin typeface="Gabriola" panose="04040605051002020D02" pitchFamily="82" charset="0"/>
            </a:endParaRPr>
          </a:p>
          <a:p>
            <a:pPr marL="285750" indent="-28575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Gabriola" panose="04040605051002020D02" pitchFamily="82" charset="0"/>
              </a:rPr>
              <a:t>Время прохождения Анкеты ограничено временем одной сессии в сети «Интернет»</a:t>
            </a:r>
            <a:endParaRPr lang="ru-RU" sz="2000" dirty="0">
              <a:latin typeface="Gabriola" panose="04040605051002020D02" pitchFamily="82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73305">
            <a:off x="7539666" y="5829614"/>
            <a:ext cx="644196" cy="49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09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630" y="68262"/>
            <a:ext cx="932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Gabriola" panose="04040605051002020D02" pitchFamily="82" charset="0"/>
              </a:rPr>
              <a:t>IT-</a:t>
            </a:r>
            <a:r>
              <a:rPr lang="ru-RU" sz="3600" b="1" i="1" dirty="0" smtClean="0">
                <a:latin typeface="Gabriola" panose="04040605051002020D02" pitchFamily="82" charset="0"/>
              </a:rPr>
              <a:t>школа 2015: </a:t>
            </a:r>
            <a:r>
              <a:rPr lang="ru-RU" sz="3600" b="1" i="1" dirty="0" smtClean="0">
                <a:solidFill>
                  <a:srgbClr val="2F96A1"/>
                </a:solidFill>
                <a:latin typeface="Gabriola" panose="04040605051002020D02" pitchFamily="82" charset="0"/>
              </a:rPr>
              <a:t>Дополнительные баллы</a:t>
            </a:r>
            <a:endParaRPr lang="ru-RU" sz="3600" b="1" i="1" u="sng" dirty="0">
              <a:solidFill>
                <a:srgbClr val="0070C0"/>
              </a:solidFill>
              <a:latin typeface="Gabriola" panose="04040605051002020D02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3630" y="762718"/>
            <a:ext cx="11793705" cy="45719"/>
          </a:xfrm>
          <a:prstGeom prst="rect">
            <a:avLst/>
          </a:prstGeom>
          <a:solidFill>
            <a:srgbClr val="2F96A1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49619" y="3749457"/>
            <a:ext cx="116077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Полноценная информация о конкурсе: </a:t>
            </a:r>
            <a:r>
              <a:rPr lang="en-US" sz="28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      </a:t>
            </a:r>
            <a:r>
              <a:rPr lang="en-US" sz="2800" b="1" u="sng" dirty="0" smtClean="0">
                <a:solidFill>
                  <a:srgbClr val="00B0F0"/>
                </a:solidFill>
                <a:latin typeface="Gabriola" panose="04040605051002020D02" pitchFamily="82" charset="0"/>
              </a:rPr>
              <a:t>spbitschool.ru</a:t>
            </a:r>
            <a:endParaRPr lang="ru-RU" sz="2800" b="1" u="sng" dirty="0" smtClean="0">
              <a:solidFill>
                <a:srgbClr val="00B0F0"/>
              </a:solidFill>
              <a:latin typeface="Gabriola" panose="04040605051002020D02" pitchFamily="82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Информация </a:t>
            </a:r>
            <a:r>
              <a:rPr lang="ru-RU" sz="28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о порядке регистрации в ЕСИА:</a:t>
            </a:r>
            <a:r>
              <a:rPr lang="en-US" sz="2800" b="1" dirty="0">
                <a:solidFill>
                  <a:srgbClr val="0070C0"/>
                </a:solidFill>
                <a:latin typeface="Gabriola" panose="04040605051002020D02" pitchFamily="82" charset="0"/>
              </a:rPr>
              <a:t>      </a:t>
            </a:r>
            <a:r>
              <a:rPr lang="en-US" sz="2800" b="1" u="sng" dirty="0" smtClean="0">
                <a:solidFill>
                  <a:srgbClr val="00B0F0"/>
                </a:solidFill>
                <a:latin typeface="Gabriola" panose="04040605051002020D02" pitchFamily="82" charset="0"/>
              </a:rPr>
              <a:t>gu.spb.ru/about-</a:t>
            </a:r>
            <a:r>
              <a:rPr lang="en-US" sz="2800" b="1" u="sng" dirty="0" err="1" smtClean="0">
                <a:solidFill>
                  <a:srgbClr val="00B0F0"/>
                </a:solidFill>
                <a:latin typeface="Gabriola" panose="04040605051002020D02" pitchFamily="82" charset="0"/>
              </a:rPr>
              <a:t>reg</a:t>
            </a:r>
            <a:endParaRPr lang="ru-RU" sz="2800" b="1" u="sng" dirty="0" smtClean="0">
              <a:solidFill>
                <a:srgbClr val="00B0F0"/>
              </a:solidFill>
              <a:latin typeface="Gabriola" panose="04040605051002020D02" pitchFamily="82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Информация о накопленных баллах:       </a:t>
            </a:r>
            <a:r>
              <a:rPr lang="en-US" sz="2800" b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Gabriola" panose="04040605051002020D02" pitchFamily="82" charset="0"/>
                <a:hlinkClick r:id="rId2"/>
              </a:rPr>
              <a:t>http://petersburgedu.ru</a:t>
            </a:r>
            <a:r>
              <a:rPr lang="en-US" sz="2800" b="1" u="sng" dirty="0">
                <a:solidFill>
                  <a:srgbClr val="00B0F0"/>
                </a:solidFill>
                <a:latin typeface="Gabriola" panose="04040605051002020D02" pitchFamily="82" charset="0"/>
                <a:hlinkClick r:id="rId2"/>
              </a:rPr>
              <a:t>/</a:t>
            </a:r>
            <a:endParaRPr lang="en-US" sz="2800" b="1" u="sng" dirty="0">
              <a:solidFill>
                <a:srgbClr val="00B0F0"/>
              </a:solidFill>
              <a:latin typeface="Gabriola" panose="04040605051002020D02" pitchFamily="82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Техническая </a:t>
            </a:r>
            <a:r>
              <a:rPr lang="ru-RU" sz="28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поддержка конкурса:     </a:t>
            </a:r>
            <a:r>
              <a:rPr lang="sk-SK" sz="2800" b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Gabriola" panose="04040605051002020D02" pitchFamily="82" charset="0"/>
                <a:hlinkClick r:id="rId3"/>
              </a:rPr>
              <a:t>5766066</a:t>
            </a:r>
            <a:r>
              <a:rPr lang="sk-SK" sz="2800" b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Gabriola" panose="04040605051002020D02" pitchFamily="82" charset="0"/>
                <a:hlinkClick r:id="rId3"/>
              </a:rPr>
              <a:t>@iac.spb.ru</a:t>
            </a:r>
            <a:endParaRPr lang="en-US" sz="2800" b="1" u="sng" dirty="0">
              <a:solidFill>
                <a:schemeClr val="accent1">
                  <a:lumMod val="60000"/>
                  <a:lumOff val="40000"/>
                </a:schemeClr>
              </a:solidFill>
              <a:latin typeface="Gabriola" panose="04040605051002020D02" pitchFamily="82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800" b="1" dirty="0" smtClean="0">
              <a:latin typeface="Gabriola" panose="04040605051002020D02" pitchFamily="82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4972">
            <a:off x="9825538" y="719094"/>
            <a:ext cx="644196" cy="49603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54388">
            <a:off x="5848117" y="512296"/>
            <a:ext cx="644196" cy="4960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-4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44026">
            <a:off x="11058805" y="560421"/>
            <a:ext cx="644196" cy="496031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8120">
            <a:off x="10294257" y="803195"/>
            <a:ext cx="644196" cy="4960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7133" y="2803887"/>
            <a:ext cx="932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Gabriola" panose="04040605051002020D02" pitchFamily="82" charset="0"/>
              </a:rPr>
              <a:t>IT-</a:t>
            </a:r>
            <a:r>
              <a:rPr lang="ru-RU" sz="3600" b="1" i="1" dirty="0" smtClean="0">
                <a:latin typeface="Gabriola" panose="04040605051002020D02" pitchFamily="82" charset="0"/>
              </a:rPr>
              <a:t>школа 2015: </a:t>
            </a:r>
            <a:r>
              <a:rPr lang="ru-RU" sz="3600" b="1" i="1" dirty="0" smtClean="0">
                <a:solidFill>
                  <a:srgbClr val="2F96A1"/>
                </a:solidFill>
                <a:latin typeface="Gabriola" panose="04040605051002020D02" pitchFamily="82" charset="0"/>
              </a:rPr>
              <a:t>Информация</a:t>
            </a:r>
            <a:endParaRPr lang="ru-RU" sz="3600" b="1" i="1" u="sng" dirty="0">
              <a:solidFill>
                <a:srgbClr val="0070C0"/>
              </a:solidFill>
              <a:latin typeface="Gabriola" panose="04040605051002020D02" pitchFamily="8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133" y="3498343"/>
            <a:ext cx="11793705" cy="45719"/>
          </a:xfrm>
          <a:prstGeom prst="rect">
            <a:avLst/>
          </a:prstGeom>
          <a:solidFill>
            <a:srgbClr val="2F96A1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17240" y="1299756"/>
            <a:ext cx="11068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Gabriola" panose="04040605051002020D02" pitchFamily="82" charset="0"/>
              </a:rPr>
              <a:t>На сайте конкурса </a:t>
            </a:r>
            <a:r>
              <a:rPr lang="en-US" sz="2800" b="1" u="sng" dirty="0" smtClean="0">
                <a:solidFill>
                  <a:srgbClr val="00B0F0"/>
                </a:solidFill>
                <a:latin typeface="Gabriola" panose="04040605051002020D02" pitchFamily="82" charset="0"/>
              </a:rPr>
              <a:t>spbitschool.ru</a:t>
            </a:r>
            <a:r>
              <a:rPr lang="ru-RU" sz="2800" b="1" dirty="0" smtClean="0">
                <a:latin typeface="Gabriola" panose="04040605051002020D02" pitchFamily="82" charset="0"/>
              </a:rPr>
              <a:t> можно </a:t>
            </a:r>
            <a:r>
              <a:rPr lang="ru-RU" sz="2800" b="1" dirty="0" smtClean="0">
                <a:solidFill>
                  <a:srgbClr val="CC00CC"/>
                </a:solidFill>
                <a:latin typeface="Gabriola" panose="04040605051002020D02" pitchFamily="82" charset="0"/>
              </a:rPr>
              <a:t>оставить отзыв </a:t>
            </a:r>
            <a:r>
              <a:rPr lang="ru-RU" sz="2800" b="1" dirty="0" smtClean="0">
                <a:latin typeface="Gabriola" panose="04040605051002020D02" pitchFamily="82" charset="0"/>
              </a:rPr>
              <a:t>об одном из 7 ресурсах электронного правительства, за что школьнику-конкурсанту будут начислены дополнительные баллы! </a:t>
            </a:r>
            <a:endParaRPr lang="ru-RU" sz="2800" dirty="0">
              <a:latin typeface="Gabriola" panose="04040605051002020D02" pitchFamily="82" charset="0"/>
            </a:endParaRPr>
          </a:p>
        </p:txBody>
      </p:sp>
      <p:pic>
        <p:nvPicPr>
          <p:cNvPr id="1026" name="Picture 2" descr="http://advancets.org/upload/userfiles/images/7727dbe03de44b015b6b5eb67ac8a74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713" y="1955426"/>
            <a:ext cx="1491229" cy="149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itiodolivro.pt/fotos/claims/lg-information-icon_142996850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713" y="4077734"/>
            <a:ext cx="1506622" cy="150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164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630" y="68262"/>
            <a:ext cx="932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Gabriola" panose="04040605051002020D02" pitchFamily="82" charset="0"/>
              </a:rPr>
              <a:t>IT-</a:t>
            </a:r>
            <a:r>
              <a:rPr lang="ru-RU" sz="3600" b="1" i="1" dirty="0" smtClean="0">
                <a:latin typeface="Gabriola" panose="04040605051002020D02" pitchFamily="82" charset="0"/>
              </a:rPr>
              <a:t>школа 2015: </a:t>
            </a:r>
            <a:r>
              <a:rPr lang="ru-RU" sz="3600" b="1" i="1" dirty="0" smtClean="0">
                <a:solidFill>
                  <a:srgbClr val="2F96A1"/>
                </a:solidFill>
                <a:latin typeface="Gabriola" panose="04040605051002020D02" pitchFamily="82" charset="0"/>
              </a:rPr>
              <a:t>Общие сведения</a:t>
            </a:r>
            <a:endParaRPr lang="ru-RU" sz="3600" b="1" i="1" u="sng" dirty="0">
              <a:solidFill>
                <a:srgbClr val="0070C0"/>
              </a:solidFill>
              <a:latin typeface="Gabriola" panose="04040605051002020D02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3630" y="762718"/>
            <a:ext cx="11793705" cy="45719"/>
          </a:xfrm>
          <a:prstGeom prst="rect">
            <a:avLst/>
          </a:prstGeom>
          <a:solidFill>
            <a:srgbClr val="2F96A1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www.shakhty-edu.ru/faq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335" y="4552748"/>
            <a:ext cx="3185158" cy="210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902230" y="4364723"/>
            <a:ext cx="3289770" cy="2291144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39886" y="808437"/>
            <a:ext cx="116411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Организатор:    </a:t>
            </a:r>
            <a:r>
              <a:rPr lang="ru-RU" sz="2400" dirty="0" smtClean="0">
                <a:solidFill>
                  <a:srgbClr val="CC00CC"/>
                </a:solidFill>
                <a:latin typeface="Gabriola" panose="04040605051002020D02" pitchFamily="82" charset="0"/>
              </a:rPr>
              <a:t>Комитет по информатизации </a:t>
            </a:r>
            <a:r>
              <a:rPr lang="ru-RU" sz="2400" dirty="0" smtClean="0">
                <a:latin typeface="Gabriola" panose="04040605051002020D02" pitchFamily="82" charset="0"/>
              </a:rPr>
              <a:t>и связи при поддержке </a:t>
            </a:r>
            <a:r>
              <a:rPr lang="ru-RU" sz="2400" dirty="0" smtClean="0">
                <a:solidFill>
                  <a:srgbClr val="CC00CC"/>
                </a:solidFill>
                <a:latin typeface="Gabriola" panose="04040605051002020D02" pitchFamily="82" charset="0"/>
              </a:rPr>
              <a:t>Комитета по образованию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Конкурс предназначен:    </a:t>
            </a:r>
            <a:r>
              <a:rPr lang="ru-RU" sz="2400" dirty="0" smtClean="0">
                <a:latin typeface="Gabriola" panose="04040605051002020D02" pitchFamily="82" charset="0"/>
              </a:rPr>
              <a:t>для </a:t>
            </a:r>
            <a:r>
              <a:rPr lang="ru-RU" sz="2400" dirty="0" smtClean="0">
                <a:solidFill>
                  <a:srgbClr val="CC00CC"/>
                </a:solidFill>
                <a:latin typeface="Gabriola" panose="04040605051002020D02" pitchFamily="82" charset="0"/>
              </a:rPr>
              <a:t>школьников</a:t>
            </a:r>
            <a:r>
              <a:rPr lang="ru-RU" sz="2400" dirty="0" smtClean="0">
                <a:latin typeface="Gabriola" panose="04040605051002020D02" pitchFamily="82" charset="0"/>
              </a:rPr>
              <a:t> Санкт-Петербурга с привлечением их </a:t>
            </a:r>
            <a:r>
              <a:rPr lang="ru-RU" sz="2400" dirty="0" smtClean="0">
                <a:solidFill>
                  <a:srgbClr val="CC00CC"/>
                </a:solidFill>
                <a:latin typeface="Gabriola" panose="04040605051002020D02" pitchFamily="82" charset="0"/>
              </a:rPr>
              <a:t>родителей и совершеннолетних друзей и родственников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Цель:    </a:t>
            </a:r>
            <a:r>
              <a:rPr lang="ru-RU" sz="2400" dirty="0">
                <a:latin typeface="Gabriola" panose="04040605051002020D02" pitchFamily="82" charset="0"/>
              </a:rPr>
              <a:t>д</a:t>
            </a:r>
            <a:r>
              <a:rPr lang="ru-RU" sz="2400" dirty="0" smtClean="0">
                <a:latin typeface="Gabriola" panose="04040605051002020D02" pitchFamily="82" charset="0"/>
              </a:rPr>
              <a:t>емонстрация гражданам Петербурга </a:t>
            </a:r>
            <a:r>
              <a:rPr lang="ru-RU" sz="2400" dirty="0" smtClean="0">
                <a:solidFill>
                  <a:srgbClr val="CC00CC"/>
                </a:solidFill>
                <a:latin typeface="Gabriola" panose="04040605051002020D02" pitchFamily="82" charset="0"/>
              </a:rPr>
              <a:t>удобства и преимущества использования электронных ресурсов</a:t>
            </a:r>
            <a:r>
              <a:rPr lang="ru-RU" sz="2400" dirty="0" smtClean="0">
                <a:latin typeface="Gabriola" panose="04040605051002020D02" pitchFamily="82" charset="0"/>
              </a:rPr>
              <a:t> в повседневной жизни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Сроки проведения:        </a:t>
            </a:r>
            <a:r>
              <a:rPr lang="ru-RU" sz="2400" dirty="0" smtClean="0">
                <a:latin typeface="Gabriola" panose="04040605051002020D02" pitchFamily="82" charset="0"/>
              </a:rPr>
              <a:t>с </a:t>
            </a:r>
            <a:r>
              <a:rPr lang="ru-RU" sz="2400" b="1" dirty="0" smtClean="0">
                <a:latin typeface="Gabriola" panose="04040605051002020D02" pitchFamily="82" charset="0"/>
              </a:rPr>
              <a:t>01.10.2015</a:t>
            </a:r>
            <a:r>
              <a:rPr lang="ru-RU" sz="2400" dirty="0" smtClean="0">
                <a:latin typeface="Gabriola" panose="04040605051002020D02" pitchFamily="82" charset="0"/>
              </a:rPr>
              <a:t> по </a:t>
            </a:r>
            <a:r>
              <a:rPr lang="ru-RU" sz="2400" b="1" dirty="0" smtClean="0">
                <a:latin typeface="Gabriola" panose="04040605051002020D02" pitchFamily="82" charset="0"/>
              </a:rPr>
              <a:t>30.11.2015</a:t>
            </a:r>
            <a:endParaRPr lang="ru-RU" sz="2400" dirty="0">
              <a:solidFill>
                <a:srgbClr val="CC00CC"/>
              </a:solidFill>
              <a:latin typeface="Gabriola" panose="04040605051002020D02" pitchFamily="82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70C0"/>
                </a:solidFill>
                <a:latin typeface="Gabriola" panose="04040605051002020D02" pitchFamily="82" charset="0"/>
              </a:rPr>
              <a:t>Подведение итогов: </a:t>
            </a:r>
            <a:r>
              <a:rPr lang="ru-RU" sz="2400" dirty="0" smtClean="0">
                <a:latin typeface="Gabriola" panose="04040605051002020D02" pitchFamily="82" charset="0"/>
              </a:rPr>
              <a:t>до </a:t>
            </a:r>
            <a:r>
              <a:rPr lang="ru-RU" sz="2400" b="1" dirty="0" smtClean="0">
                <a:latin typeface="Gabriola" panose="04040605051002020D02" pitchFamily="82" charset="0"/>
              </a:rPr>
              <a:t>11.12.2015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4972">
            <a:off x="3471111" y="3760001"/>
            <a:ext cx="644196" cy="49603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822">
            <a:off x="2463893" y="3585208"/>
            <a:ext cx="644196" cy="4960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-4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16377">
            <a:off x="2824810" y="4042350"/>
            <a:ext cx="644196" cy="496031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9917561" y="2705802"/>
            <a:ext cx="1513290" cy="1181058"/>
            <a:chOff x="5931737" y="5181864"/>
            <a:chExt cx="1513290" cy="118105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438394" y="5718151"/>
              <a:ext cx="499976" cy="6417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/>
                <a:t>1</a:t>
              </a:r>
              <a:endParaRPr lang="ru-RU" sz="2400" b="1" dirty="0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5931737" y="5895064"/>
              <a:ext cx="499976" cy="46785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/>
                <a:t>2</a:t>
              </a:r>
              <a:endParaRPr lang="ru-RU" sz="2400" b="1" dirty="0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6945051" y="6083429"/>
              <a:ext cx="499976" cy="2764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/>
                <a:t>3</a:t>
              </a:r>
              <a:endParaRPr lang="ru-RU" sz="2400" b="1" dirty="0"/>
            </a:p>
          </p:txBody>
        </p:sp>
        <p:pic>
          <p:nvPicPr>
            <p:cNvPr id="7" name="Picture 2" descr="http://s1.iconbird.com/ico/2013/6/365/w256h2561372351024Trophygold256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6559" y="5181864"/>
              <a:ext cx="498822" cy="498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http://s1.iconbird.com/ico/2013/6/365/w256h2561372351024Trophygold256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0021" y="5443291"/>
              <a:ext cx="439857" cy="439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http://s1.iconbird.com/ico/2013/6/365/w256h2561372351024Trophygold256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904" y="5711268"/>
              <a:ext cx="325285" cy="325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5869384" y="3224079"/>
            <a:ext cx="5778392" cy="1319558"/>
            <a:chOff x="3005927" y="5554119"/>
            <a:chExt cx="5778392" cy="1319558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3005927" y="5912280"/>
              <a:ext cx="423274" cy="565091"/>
              <a:chOff x="815741" y="2011680"/>
              <a:chExt cx="640079" cy="897556"/>
            </a:xfrm>
          </p:grpSpPr>
          <p:sp>
            <p:nvSpPr>
              <p:cNvPr id="24" name="Хорда 23"/>
              <p:cNvSpPr/>
              <p:nvPr/>
            </p:nvSpPr>
            <p:spPr>
              <a:xfrm rot="6807405">
                <a:off x="808522" y="2261937"/>
                <a:ext cx="654518" cy="640079"/>
              </a:xfrm>
              <a:prstGeom prst="chord">
                <a:avLst/>
              </a:prstGeom>
              <a:solidFill>
                <a:schemeClr val="accent2">
                  <a:lumMod val="7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Овал 24"/>
              <p:cNvSpPr/>
              <p:nvPr/>
            </p:nvSpPr>
            <p:spPr>
              <a:xfrm>
                <a:off x="972152" y="2011680"/>
                <a:ext cx="336884" cy="35613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" name="Группа 1"/>
            <p:cNvGrpSpPr/>
            <p:nvPr/>
          </p:nvGrpSpPr>
          <p:grpSpPr>
            <a:xfrm>
              <a:off x="4827070" y="5632270"/>
              <a:ext cx="977070" cy="1149850"/>
              <a:chOff x="468833" y="2798340"/>
              <a:chExt cx="977070" cy="1149850"/>
            </a:xfrm>
          </p:grpSpPr>
          <p:grpSp>
            <p:nvGrpSpPr>
              <p:cNvPr id="20" name="Группа 19"/>
              <p:cNvGrpSpPr/>
              <p:nvPr/>
            </p:nvGrpSpPr>
            <p:grpSpPr>
              <a:xfrm>
                <a:off x="468833" y="2798340"/>
                <a:ext cx="640079" cy="897556"/>
                <a:chOff x="815741" y="2011680"/>
                <a:chExt cx="640079" cy="897556"/>
              </a:xfrm>
            </p:grpSpPr>
            <p:sp>
              <p:nvSpPr>
                <p:cNvPr id="21" name="Хорда 20"/>
                <p:cNvSpPr/>
                <p:nvPr/>
              </p:nvSpPr>
              <p:spPr>
                <a:xfrm rot="6807405">
                  <a:off x="808522" y="2261937"/>
                  <a:ext cx="654518" cy="640079"/>
                </a:xfrm>
                <a:prstGeom prst="chord">
                  <a:avLst/>
                </a:prstGeom>
                <a:solidFill>
                  <a:srgbClr val="E60073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" name="Овал 21"/>
                <p:cNvSpPr/>
                <p:nvPr/>
              </p:nvSpPr>
              <p:spPr>
                <a:xfrm>
                  <a:off x="972152" y="2011680"/>
                  <a:ext cx="336884" cy="356135"/>
                </a:xfrm>
                <a:prstGeom prst="ellipse">
                  <a:avLst/>
                </a:prstGeom>
                <a:solidFill>
                  <a:srgbClr val="E60073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1" name="Группа 30"/>
              <p:cNvGrpSpPr/>
              <p:nvPr/>
            </p:nvGrpSpPr>
            <p:grpSpPr>
              <a:xfrm>
                <a:off x="620607" y="2919858"/>
                <a:ext cx="640079" cy="897556"/>
                <a:chOff x="815741" y="2011680"/>
                <a:chExt cx="640079" cy="897556"/>
              </a:xfrm>
            </p:grpSpPr>
            <p:sp>
              <p:nvSpPr>
                <p:cNvPr id="32" name="Хорда 31"/>
                <p:cNvSpPr/>
                <p:nvPr/>
              </p:nvSpPr>
              <p:spPr>
                <a:xfrm rot="6807405">
                  <a:off x="808522" y="2261937"/>
                  <a:ext cx="654518" cy="640079"/>
                </a:xfrm>
                <a:prstGeom prst="chord">
                  <a:avLst/>
                </a:prstGeom>
                <a:solidFill>
                  <a:srgbClr val="E60073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3" name="Овал 32"/>
                <p:cNvSpPr/>
                <p:nvPr/>
              </p:nvSpPr>
              <p:spPr>
                <a:xfrm>
                  <a:off x="972152" y="2011680"/>
                  <a:ext cx="336884" cy="356135"/>
                </a:xfrm>
                <a:prstGeom prst="ellipse">
                  <a:avLst/>
                </a:prstGeom>
                <a:solidFill>
                  <a:srgbClr val="E60073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4" name="Группа 33"/>
              <p:cNvGrpSpPr/>
              <p:nvPr/>
            </p:nvGrpSpPr>
            <p:grpSpPr>
              <a:xfrm>
                <a:off x="805824" y="3050634"/>
                <a:ext cx="640079" cy="897556"/>
                <a:chOff x="815741" y="2011680"/>
                <a:chExt cx="640079" cy="897556"/>
              </a:xfrm>
            </p:grpSpPr>
            <p:sp>
              <p:nvSpPr>
                <p:cNvPr id="35" name="Хорда 34"/>
                <p:cNvSpPr/>
                <p:nvPr/>
              </p:nvSpPr>
              <p:spPr>
                <a:xfrm rot="6807405">
                  <a:off x="808522" y="2261937"/>
                  <a:ext cx="654518" cy="640079"/>
                </a:xfrm>
                <a:prstGeom prst="chord">
                  <a:avLst/>
                </a:prstGeom>
                <a:solidFill>
                  <a:srgbClr val="E60073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" name="Овал 35"/>
                <p:cNvSpPr/>
                <p:nvPr/>
              </p:nvSpPr>
              <p:spPr>
                <a:xfrm>
                  <a:off x="972152" y="2011680"/>
                  <a:ext cx="336884" cy="356135"/>
                </a:xfrm>
                <a:prstGeom prst="ellipse">
                  <a:avLst/>
                </a:prstGeom>
                <a:solidFill>
                  <a:srgbClr val="E60073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3" name="TextBox 2"/>
            <p:cNvSpPr txBox="1"/>
            <p:nvPr/>
          </p:nvSpPr>
          <p:spPr>
            <a:xfrm>
              <a:off x="3843396" y="5584189"/>
              <a:ext cx="33775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dirty="0" smtClean="0"/>
                <a:t>+</a:t>
              </a:r>
              <a:endParaRPr lang="ru-RU" sz="66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136650" y="5554119"/>
              <a:ext cx="33775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dirty="0"/>
                <a:t>=</a:t>
              </a:r>
            </a:p>
          </p:txBody>
        </p:sp>
        <p:pic>
          <p:nvPicPr>
            <p:cNvPr id="44" name="Picture 4" descr="http://laptopzakaz.com.ua/wp-content/uploads/2015/02/iphone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2584" y="5869771"/>
              <a:ext cx="2011735" cy="1003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TextBox 44"/>
          <p:cNvSpPr txBox="1"/>
          <p:nvPr/>
        </p:nvSpPr>
        <p:spPr>
          <a:xfrm>
            <a:off x="266961" y="4373515"/>
            <a:ext cx="113091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Порядок проведения: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CC00CC"/>
                </a:solidFill>
                <a:latin typeface="Gabriola" panose="04040605051002020D02" pitchFamily="82" charset="0"/>
              </a:rPr>
              <a:t>побеждают школьники</a:t>
            </a:r>
            <a:r>
              <a:rPr lang="ru-RU" sz="2400" b="1" dirty="0" smtClean="0">
                <a:latin typeface="Gabriola" panose="04040605051002020D02" pitchFamily="82" charset="0"/>
              </a:rPr>
              <a:t>, набравшие наибольшее количество баллов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Gabriola" panose="04040605051002020D02" pitchFamily="82" charset="0"/>
              </a:rPr>
              <a:t>конкурсные </a:t>
            </a:r>
            <a:r>
              <a:rPr lang="ru-RU" sz="2400" b="1" dirty="0" smtClean="0">
                <a:solidFill>
                  <a:srgbClr val="CC00CC"/>
                </a:solidFill>
                <a:latin typeface="Gabriola" panose="04040605051002020D02" pitchFamily="82" charset="0"/>
              </a:rPr>
              <a:t>задания выполняются родителями </a:t>
            </a:r>
            <a:r>
              <a:rPr lang="ru-RU" sz="2400" b="1" dirty="0" smtClean="0">
                <a:latin typeface="Gabriola" panose="04040605051002020D02" pitchFamily="82" charset="0"/>
              </a:rPr>
              <a:t>и совершеннолетними родственниками (друзьями) школьника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Gabriola" panose="04040605051002020D02" pitchFamily="82" charset="0"/>
              </a:rPr>
              <a:t>ч</a:t>
            </a:r>
            <a:r>
              <a:rPr lang="ru-RU" sz="2400" b="1" dirty="0" smtClean="0">
                <a:latin typeface="Gabriola" panose="04040605051002020D02" pitchFamily="82" charset="0"/>
              </a:rPr>
              <a:t>ем больше помощников привлек школьник, тем больше у него шансов набрать наибольшее количество баллов</a:t>
            </a:r>
          </a:p>
          <a:p>
            <a:endParaRPr lang="ru-RU" sz="2400" dirty="0">
              <a:solidFill>
                <a:srgbClr val="CC00CC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653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630" y="68262"/>
            <a:ext cx="932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Gabriola" panose="04040605051002020D02" pitchFamily="82" charset="0"/>
              </a:rPr>
              <a:t>IT-</a:t>
            </a:r>
            <a:r>
              <a:rPr lang="ru-RU" sz="3600" b="1" i="1" dirty="0" smtClean="0">
                <a:latin typeface="Gabriola" panose="04040605051002020D02" pitchFamily="82" charset="0"/>
              </a:rPr>
              <a:t>школа 2015: </a:t>
            </a:r>
            <a:r>
              <a:rPr lang="ru-RU" sz="3600" b="1" i="1" dirty="0" smtClean="0">
                <a:solidFill>
                  <a:srgbClr val="2F96A1"/>
                </a:solidFill>
                <a:latin typeface="Gabriola" panose="04040605051002020D02" pitchFamily="82" charset="0"/>
              </a:rPr>
              <a:t>Ход конкурса</a:t>
            </a:r>
            <a:endParaRPr lang="ru-RU" sz="3600" b="1" i="1" u="sng" dirty="0">
              <a:solidFill>
                <a:srgbClr val="0070C0"/>
              </a:solidFill>
              <a:latin typeface="Gabriola" panose="04040605051002020D02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3630" y="762718"/>
            <a:ext cx="11793705" cy="45719"/>
          </a:xfrm>
          <a:prstGeom prst="rect">
            <a:avLst/>
          </a:prstGeom>
          <a:solidFill>
            <a:srgbClr val="2F96A1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www.shakhty-edu.ru/faq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335" y="4552748"/>
            <a:ext cx="3185158" cy="210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902230" y="4364723"/>
            <a:ext cx="3289770" cy="2291144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4972">
            <a:off x="11018344" y="205989"/>
            <a:ext cx="644196" cy="49603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822">
            <a:off x="9499791" y="319779"/>
            <a:ext cx="644196" cy="4960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-4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16377">
            <a:off x="10225016" y="108196"/>
            <a:ext cx="644196" cy="49603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34884" y="530209"/>
            <a:ext cx="5041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CC00CC"/>
                </a:solidFill>
                <a:latin typeface="Gabriola" panose="04040605051002020D02" pitchFamily="82" charset="0"/>
              </a:rPr>
              <a:t>1</a:t>
            </a:r>
            <a:endParaRPr lang="ru-RU" sz="6600" b="1" u="sng" dirty="0">
              <a:solidFill>
                <a:srgbClr val="CC00CC"/>
              </a:solidFill>
              <a:latin typeface="Gabriola" panose="04040605051002020D02" pitchFamily="8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34884" y="2043590"/>
            <a:ext cx="5041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CC00CC"/>
                </a:solidFill>
                <a:latin typeface="Gabriola" panose="04040605051002020D02" pitchFamily="82" charset="0"/>
              </a:rPr>
              <a:t>2</a:t>
            </a:r>
            <a:endParaRPr lang="ru-RU" sz="6600" b="1" u="sng" dirty="0">
              <a:solidFill>
                <a:srgbClr val="CC00CC"/>
              </a:solidFill>
              <a:latin typeface="Gabriola" panose="04040605051002020D02" pitchFamily="8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945682"/>
            <a:ext cx="12149580" cy="1608566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838987" y="808348"/>
            <a:ext cx="11248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C00CC"/>
                </a:solidFill>
                <a:latin typeface="Gabriola" panose="04040605051002020D02" pitchFamily="82" charset="0"/>
              </a:rPr>
              <a:t>Р</a:t>
            </a:r>
            <a:r>
              <a:rPr lang="ru-RU" sz="2400" b="1" dirty="0" smtClean="0">
                <a:solidFill>
                  <a:srgbClr val="CC00CC"/>
                </a:solidFill>
                <a:latin typeface="Gabriola" panose="04040605051002020D02" pitchFamily="82" charset="0"/>
              </a:rPr>
              <a:t>одитель</a:t>
            </a:r>
            <a:r>
              <a:rPr lang="ru-RU" sz="2400" dirty="0" smtClean="0">
                <a:latin typeface="Gabriola" panose="04040605051002020D02" pitchFamily="82" charset="0"/>
              </a:rPr>
              <a:t> </a:t>
            </a:r>
            <a:r>
              <a:rPr lang="ru-RU" sz="2400" dirty="0">
                <a:latin typeface="Gabriola" panose="04040605051002020D02" pitchFamily="82" charset="0"/>
              </a:rPr>
              <a:t>(законный представитель) </a:t>
            </a:r>
            <a:r>
              <a:rPr lang="ru-RU" sz="2400" dirty="0" smtClean="0">
                <a:latin typeface="Gabriola" panose="04040605051002020D02" pitchFamily="82" charset="0"/>
              </a:rPr>
              <a:t>школьника </a:t>
            </a:r>
            <a:r>
              <a:rPr lang="ru-RU" sz="2400" dirty="0">
                <a:latin typeface="Gabriola" panose="04040605051002020D02" pitchFamily="82" charset="0"/>
              </a:rPr>
              <a:t>должен пройти регистрацию на портале </a:t>
            </a:r>
            <a:r>
              <a:rPr lang="ru-RU" sz="2400" dirty="0" smtClean="0">
                <a:latin typeface="Gabriola" panose="04040605051002020D02" pitchFamily="82" charset="0"/>
              </a:rPr>
              <a:t/>
            </a:r>
            <a:br>
              <a:rPr lang="ru-RU" sz="2400" dirty="0" smtClean="0">
                <a:latin typeface="Gabriola" panose="04040605051002020D02" pitchFamily="82" charset="0"/>
              </a:rPr>
            </a:br>
            <a:r>
              <a:rPr lang="ru-RU" sz="2400" dirty="0" smtClean="0">
                <a:latin typeface="Gabriola" panose="04040605051002020D02" pitchFamily="82" charset="0"/>
              </a:rPr>
              <a:t>«</a:t>
            </a:r>
            <a:r>
              <a:rPr lang="ru-RU" sz="2400" dirty="0">
                <a:latin typeface="Gabriola" panose="04040605051002020D02" pitchFamily="82" charset="0"/>
              </a:rPr>
              <a:t>Петербургское образование» </a:t>
            </a:r>
            <a:r>
              <a:rPr lang="ru-RU" sz="2400" dirty="0" smtClean="0">
                <a:latin typeface="Gabriola" panose="04040605051002020D02" pitchFamily="82" charset="0"/>
              </a:rPr>
              <a:t>(</a:t>
            </a:r>
            <a:r>
              <a:rPr lang="ru-RU" sz="2400" u="sng" dirty="0" smtClean="0">
                <a:solidFill>
                  <a:srgbClr val="00B0F0"/>
                </a:solidFill>
                <a:latin typeface="Gabriola" panose="04040605051002020D02" pitchFamily="82" charset="0"/>
              </a:rPr>
              <a:t>petersburgedu.ru</a:t>
            </a:r>
            <a:r>
              <a:rPr lang="ru-RU" sz="2400" dirty="0" smtClean="0">
                <a:latin typeface="Gabriola" panose="04040605051002020D02" pitchFamily="82" charset="0"/>
              </a:rPr>
              <a:t>), получить доступ </a:t>
            </a:r>
            <a:r>
              <a:rPr lang="ru-RU" sz="2400" dirty="0">
                <a:latin typeface="Gabriola" panose="04040605051002020D02" pitchFamily="82" charset="0"/>
              </a:rPr>
              <a:t>к сервису </a:t>
            </a:r>
            <a:r>
              <a:rPr lang="ru-RU" sz="2400" b="1" dirty="0" smtClean="0">
                <a:solidFill>
                  <a:srgbClr val="CC00CC"/>
                </a:solidFill>
                <a:latin typeface="Gabriola" panose="04040605051002020D02" pitchFamily="82" charset="0"/>
              </a:rPr>
              <a:t>«Электронный  дневник» </a:t>
            </a:r>
            <a:r>
              <a:rPr lang="ru-RU" sz="2400" dirty="0" smtClean="0">
                <a:latin typeface="Gabriola" panose="04040605051002020D02" pitchFamily="82" charset="0"/>
              </a:rPr>
              <a:t>(подав заявление через образовательную организацию).</a:t>
            </a:r>
            <a:endParaRPr lang="ru-RU" sz="2000" dirty="0">
              <a:latin typeface="Gabriola" panose="04040605051002020D02" pitchFamily="8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87914" y="1959982"/>
            <a:ext cx="9653048" cy="613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400" dirty="0" smtClean="0">
                <a:solidFill>
                  <a:srgbClr val="0070C0"/>
                </a:solidFill>
                <a:latin typeface="Gabriola" panose="04040605051002020D02" pitchFamily="82" charset="0"/>
              </a:rPr>
              <a:t>*Зарегистрированный школьник в Личном кабинете получает </a:t>
            </a:r>
            <a:r>
              <a:rPr lang="ru-RU" sz="2400" b="1" u="sng" dirty="0" smtClean="0">
                <a:solidFill>
                  <a:srgbClr val="0070C0"/>
                </a:solidFill>
                <a:latin typeface="Gabriola" panose="04040605051002020D02" pitchFamily="82" charset="0"/>
              </a:rPr>
              <a:t>уникальный идентификатор</a:t>
            </a:r>
            <a:r>
              <a:rPr lang="ru-RU" sz="2400" dirty="0" smtClean="0">
                <a:solidFill>
                  <a:srgbClr val="0070C0"/>
                </a:solidFill>
                <a:latin typeface="Gabriola" panose="04040605051002020D02" pitchFamily="82" charset="0"/>
              </a:rPr>
              <a:t>, по которому определится количество накопленных баллов</a:t>
            </a:r>
            <a:endParaRPr lang="ru-RU" sz="2000" dirty="0">
              <a:solidFill>
                <a:srgbClr val="0070C0"/>
              </a:solidFill>
              <a:latin typeface="Gabriola" panose="04040605051002020D02" pitchFamily="82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0" y="2580660"/>
            <a:ext cx="12149580" cy="788394"/>
          </a:xfrm>
          <a:prstGeom prst="rect">
            <a:avLst/>
          </a:prstGeom>
          <a:solidFill>
            <a:srgbClr val="CC00CC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838987" y="2541720"/>
            <a:ext cx="11248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C00CC"/>
                </a:solidFill>
                <a:latin typeface="Gabriola" panose="04040605051002020D02" pitchFamily="82" charset="0"/>
              </a:rPr>
              <a:t>Школьник</a:t>
            </a:r>
            <a:r>
              <a:rPr lang="ru-RU" sz="2400" dirty="0" smtClean="0">
                <a:latin typeface="Gabriola" panose="04040605051002020D02" pitchFamily="82" charset="0"/>
              </a:rPr>
              <a:t> </a:t>
            </a:r>
            <a:r>
              <a:rPr lang="ru-RU" sz="2400" b="1" dirty="0" smtClean="0">
                <a:solidFill>
                  <a:srgbClr val="CC00CC"/>
                </a:solidFill>
                <a:latin typeface="Gabriola" panose="04040605051002020D02" pitchFamily="82" charset="0"/>
              </a:rPr>
              <a:t>привлекает</a:t>
            </a:r>
            <a:r>
              <a:rPr lang="ru-RU" sz="2400" dirty="0" smtClean="0">
                <a:latin typeface="Gabriola" panose="04040605051002020D02" pitchFamily="82" charset="0"/>
              </a:rPr>
              <a:t> максимальное количество совершеннолетних </a:t>
            </a:r>
            <a:r>
              <a:rPr lang="ru-RU" sz="2400" b="1" dirty="0" smtClean="0">
                <a:solidFill>
                  <a:srgbClr val="CC00CC"/>
                </a:solidFill>
                <a:latin typeface="Gabriola" panose="04040605051002020D02" pitchFamily="82" charset="0"/>
              </a:rPr>
              <a:t>родственников и друзей </a:t>
            </a:r>
            <a:r>
              <a:rPr lang="ru-RU" sz="2400" dirty="0" smtClean="0">
                <a:latin typeface="Gabriola" panose="04040605051002020D02" pitchFamily="82" charset="0"/>
              </a:rPr>
              <a:t>(Представителей) для участия в конкурсе.</a:t>
            </a:r>
            <a:endParaRPr lang="ru-RU" sz="2000" dirty="0">
              <a:latin typeface="Gabriola" panose="04040605051002020D02" pitchFamily="82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8088" y="3379894"/>
            <a:ext cx="12149580" cy="1754193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334883" y="2951268"/>
            <a:ext cx="5041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CC00CC"/>
                </a:solidFill>
                <a:latin typeface="Gabriola" panose="04040605051002020D02" pitchFamily="82" charset="0"/>
              </a:rPr>
              <a:t>3</a:t>
            </a:r>
            <a:endParaRPr lang="ru-RU" sz="6600" b="1" u="sng" dirty="0">
              <a:solidFill>
                <a:srgbClr val="CC00CC"/>
              </a:solidFill>
              <a:latin typeface="Gabriola" panose="04040605051002020D02" pitchFamily="8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1718" y="4468905"/>
            <a:ext cx="11985950" cy="613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400" dirty="0" smtClean="0">
                <a:solidFill>
                  <a:srgbClr val="0070C0"/>
                </a:solidFill>
                <a:latin typeface="Gabriola" panose="04040605051002020D02" pitchFamily="82" charset="0"/>
              </a:rPr>
              <a:t>*Зарегистрироваться в ЕСИА можно </a:t>
            </a:r>
            <a:r>
              <a:rPr lang="ru-RU" sz="2400" b="1" u="sng" dirty="0" smtClean="0">
                <a:solidFill>
                  <a:srgbClr val="0070C0"/>
                </a:solidFill>
                <a:latin typeface="Gabriola" panose="04040605051002020D02" pitchFamily="82" charset="0"/>
              </a:rPr>
              <a:t>в любом подразделении МФЦ </a:t>
            </a:r>
            <a:r>
              <a:rPr lang="ru-RU" sz="2400" dirty="0" smtClean="0">
                <a:solidFill>
                  <a:srgbClr val="0070C0"/>
                </a:solidFill>
                <a:latin typeface="Gabriola" panose="04040605051002020D02" pitchFamily="82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Gabriola" panose="04040605051002020D02" pitchFamily="82" charset="0"/>
              </a:rPr>
            </a:br>
            <a:r>
              <a:rPr lang="ru-RU" sz="2400" b="1" u="sng" dirty="0" smtClean="0">
                <a:solidFill>
                  <a:srgbClr val="0070C0"/>
                </a:solidFill>
                <a:latin typeface="Gabriola" panose="04040605051002020D02" pitchFamily="82" charset="0"/>
              </a:rPr>
              <a:t>либо самостоятельно</a:t>
            </a:r>
            <a:r>
              <a:rPr lang="ru-RU" sz="24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Gabriola" panose="04040605051002020D02" pitchFamily="82" charset="0"/>
              </a:rPr>
              <a:t>на портале </a:t>
            </a:r>
            <a:r>
              <a:rPr lang="en-US" sz="2400" dirty="0" smtClean="0">
                <a:solidFill>
                  <a:srgbClr val="0070C0"/>
                </a:solidFill>
                <a:latin typeface="Gabriola" panose="04040605051002020D02" pitchFamily="82" charset="0"/>
              </a:rPr>
              <a:t>gosuslugi.ru</a:t>
            </a:r>
            <a:r>
              <a:rPr lang="ru-RU" sz="2400" dirty="0" smtClean="0">
                <a:solidFill>
                  <a:srgbClr val="0070C0"/>
                </a:solidFill>
                <a:latin typeface="Gabriola" panose="04040605051002020D02" pitchFamily="82" charset="0"/>
              </a:rPr>
              <a:t>, но при этом </a:t>
            </a:r>
            <a:r>
              <a:rPr lang="ru-RU" sz="2400" b="1" u="sng" dirty="0" smtClean="0">
                <a:solidFill>
                  <a:srgbClr val="0070C0"/>
                </a:solidFill>
                <a:latin typeface="Gabriola" panose="04040605051002020D02" pitchFamily="82" charset="0"/>
              </a:rPr>
              <a:t>подтвердить свою личность</a:t>
            </a:r>
            <a:r>
              <a:rPr lang="ru-RU" sz="2400" dirty="0" smtClean="0">
                <a:solidFill>
                  <a:srgbClr val="0070C0"/>
                </a:solidFill>
                <a:latin typeface="Gabriola" panose="04040605051002020D02" pitchFamily="82" charset="0"/>
              </a:rPr>
              <a:t> в любом подразделении МФЦ</a:t>
            </a:r>
            <a:endParaRPr lang="ru-RU" sz="2000" dirty="0">
              <a:solidFill>
                <a:srgbClr val="0070C0"/>
              </a:solidFill>
              <a:latin typeface="Gabriola" panose="04040605051002020D02" pitchFamily="8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38986" y="3345701"/>
            <a:ext cx="11248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C00CC"/>
                </a:solidFill>
                <a:latin typeface="Gabriola" panose="04040605051002020D02" pitchFamily="82" charset="0"/>
              </a:rPr>
              <a:t>Представители регистрируются в</a:t>
            </a:r>
            <a:r>
              <a:rPr lang="ru-RU" sz="2400" dirty="0" smtClean="0">
                <a:solidFill>
                  <a:srgbClr val="CC00CC"/>
                </a:solidFill>
                <a:latin typeface="Gabriola" panose="04040605051002020D02" pitchFamily="82" charset="0"/>
              </a:rPr>
              <a:t> </a:t>
            </a:r>
            <a:r>
              <a:rPr lang="ru-RU" sz="2400" dirty="0" smtClean="0">
                <a:latin typeface="Gabriola" panose="04040605051002020D02" pitchFamily="82" charset="0"/>
              </a:rPr>
              <a:t>Единой системе идентификации и аутентификации (</a:t>
            </a:r>
            <a:r>
              <a:rPr lang="ru-RU" sz="2400" b="1" dirty="0" smtClean="0">
                <a:solidFill>
                  <a:srgbClr val="CC00CC"/>
                </a:solidFill>
                <a:latin typeface="Gabriola" panose="04040605051002020D02" pitchFamily="82" charset="0"/>
              </a:rPr>
              <a:t>ЕСИА</a:t>
            </a:r>
            <a:r>
              <a:rPr lang="ru-RU" sz="2400" dirty="0" smtClean="0">
                <a:latin typeface="Gabriola" panose="04040605051002020D02" pitchFamily="82" charset="0"/>
              </a:rPr>
              <a:t>) </a:t>
            </a:r>
            <a:br>
              <a:rPr lang="ru-RU" sz="2400" dirty="0" smtClean="0">
                <a:latin typeface="Gabriola" panose="04040605051002020D02" pitchFamily="82" charset="0"/>
              </a:rPr>
            </a:br>
            <a:r>
              <a:rPr lang="ru-RU" sz="2400" dirty="0" smtClean="0">
                <a:latin typeface="Gabriola" panose="04040605051002020D02" pitchFamily="82" charset="0"/>
              </a:rPr>
              <a:t>для авторизации на конкурсных </a:t>
            </a:r>
            <a:r>
              <a:rPr lang="ru-RU" sz="2400" dirty="0" err="1" smtClean="0">
                <a:latin typeface="Gabriola" panose="04040605051002020D02" pitchFamily="82" charset="0"/>
              </a:rPr>
              <a:t>интернет-ресурсах</a:t>
            </a:r>
            <a:endParaRPr lang="ru-RU" sz="2000" dirty="0">
              <a:latin typeface="Gabriola" panose="04040605051002020D02" pitchFamily="82" charset="0"/>
            </a:endParaRPr>
          </a:p>
        </p:txBody>
      </p:sp>
      <p:pic>
        <p:nvPicPr>
          <p:cNvPr id="3074" name="Picture 2" descr="http://optimization.ws/wp-content/uploads/2009/08/paspor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835" y="3882564"/>
            <a:ext cx="687236" cy="9163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8080899" y="3760253"/>
            <a:ext cx="3377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+</a:t>
            </a:r>
            <a:endParaRPr lang="ru-RU" sz="6600" dirty="0"/>
          </a:p>
        </p:txBody>
      </p:sp>
      <p:pic>
        <p:nvPicPr>
          <p:cNvPr id="3076" name="Picture 4" descr="http://egyptianwife.ru/wp-content/uploads/2013/02/%D0%B8%D0%BD%D0%B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157" y="3950913"/>
            <a:ext cx="1009931" cy="6903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9890660" y="3760253"/>
            <a:ext cx="3377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=</a:t>
            </a:r>
            <a:endParaRPr lang="ru-RU" sz="6600" dirty="0"/>
          </a:p>
        </p:txBody>
      </p:sp>
      <p:pic>
        <p:nvPicPr>
          <p:cNvPr id="3078" name="Picture 6" descr="http://pngimg.com/upload/small/key_PNG118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99830">
            <a:off x="10446195" y="3899192"/>
            <a:ext cx="903485" cy="90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Прямоугольник 66"/>
          <p:cNvSpPr/>
          <p:nvPr/>
        </p:nvSpPr>
        <p:spPr>
          <a:xfrm>
            <a:off x="8088" y="5173986"/>
            <a:ext cx="12149580" cy="1684013"/>
          </a:xfrm>
          <a:prstGeom prst="rect">
            <a:avLst/>
          </a:prstGeom>
          <a:solidFill>
            <a:srgbClr val="CC00CC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334883" y="4781910"/>
            <a:ext cx="5041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CC00CC"/>
                </a:solidFill>
                <a:latin typeface="Gabriola" panose="04040605051002020D02" pitchFamily="82" charset="0"/>
              </a:rPr>
              <a:t>4</a:t>
            </a:r>
            <a:endParaRPr lang="ru-RU" sz="6600" b="1" u="sng" dirty="0">
              <a:solidFill>
                <a:srgbClr val="CC00CC"/>
              </a:solidFill>
              <a:latin typeface="Gabriola" panose="04040605051002020D02" pitchFamily="8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38986" y="5176343"/>
            <a:ext cx="11248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C00CC"/>
                </a:solidFill>
                <a:latin typeface="Gabriola" panose="04040605051002020D02" pitchFamily="82" charset="0"/>
              </a:rPr>
              <a:t>Представители проходят конкурсные задания</a:t>
            </a:r>
            <a:r>
              <a:rPr lang="ru-RU" sz="2400" dirty="0" smtClean="0">
                <a:latin typeface="Gabriola" panose="04040605051002020D02" pitchFamily="82" charset="0"/>
              </a:rPr>
              <a:t> на 7-ми </a:t>
            </a:r>
            <a:r>
              <a:rPr lang="ru-RU" sz="2400" dirty="0" err="1" smtClean="0">
                <a:latin typeface="Gabriola" panose="04040605051002020D02" pitchFamily="82" charset="0"/>
              </a:rPr>
              <a:t>интернет-ресурсах</a:t>
            </a:r>
            <a:r>
              <a:rPr lang="ru-RU" sz="2400" dirty="0" smtClean="0">
                <a:latin typeface="Gabriola" panose="04040605051002020D02" pitchFamily="82" charset="0"/>
              </a:rPr>
              <a:t> (порталах), вводя идентификатор школьника, от имени которого они участвуют.</a:t>
            </a:r>
            <a:endParaRPr lang="ru-RU" sz="2000" dirty="0">
              <a:latin typeface="Gabriola" panose="04040605051002020D02" pitchFamily="8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04417" y="6007340"/>
            <a:ext cx="11985950" cy="613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400" dirty="0" smtClean="0">
                <a:solidFill>
                  <a:srgbClr val="0070C0"/>
                </a:solidFill>
                <a:latin typeface="Gabriola" panose="04040605051002020D02" pitchFamily="82" charset="0"/>
              </a:rPr>
              <a:t>*Задания позволяют гражданам узнать, какие возможность открывает для них электронное правительство города и страны при помощи представленных </a:t>
            </a:r>
            <a:r>
              <a:rPr lang="ru-RU" sz="2400" dirty="0" err="1" smtClean="0">
                <a:solidFill>
                  <a:srgbClr val="0070C0"/>
                </a:solidFill>
                <a:latin typeface="Gabriola" panose="04040605051002020D02" pitchFamily="82" charset="0"/>
              </a:rPr>
              <a:t>интернет-ресурсов</a:t>
            </a:r>
            <a:r>
              <a:rPr lang="ru-RU" sz="2400" dirty="0" smtClean="0">
                <a:solidFill>
                  <a:srgbClr val="0070C0"/>
                </a:solidFill>
                <a:latin typeface="Gabriola" panose="04040605051002020D02" pitchFamily="82" charset="0"/>
              </a:rPr>
              <a:t>. </a:t>
            </a:r>
            <a:r>
              <a:rPr lang="ru-RU" sz="2400" b="1" u="sng" dirty="0" smtClean="0">
                <a:solidFill>
                  <a:srgbClr val="0070C0"/>
                </a:solidFill>
                <a:latin typeface="Gabriola" panose="04040605051002020D02" pitchFamily="82" charset="0"/>
              </a:rPr>
              <a:t>Порядок посещения ресурсов не имеет значения</a:t>
            </a:r>
            <a:r>
              <a:rPr lang="ru-RU" sz="2400" dirty="0" smtClean="0">
                <a:solidFill>
                  <a:srgbClr val="0070C0"/>
                </a:solidFill>
                <a:latin typeface="Gabriola" panose="04040605051002020D02" pitchFamily="82" charset="0"/>
              </a:rPr>
              <a:t>.</a:t>
            </a:r>
            <a:endParaRPr lang="ru-RU" sz="2400" dirty="0">
              <a:solidFill>
                <a:srgbClr val="0070C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889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629" y="68262"/>
            <a:ext cx="11793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Gabriola" panose="04040605051002020D02" pitchFamily="82" charset="0"/>
              </a:rPr>
              <a:t>Интернет-ресурсы: 1) </a:t>
            </a:r>
            <a:r>
              <a:rPr lang="ru-RU" sz="3600" b="1" i="1" dirty="0" smtClean="0">
                <a:solidFill>
                  <a:srgbClr val="2F96A1"/>
                </a:solidFill>
                <a:latin typeface="Gabriola" panose="04040605051002020D02" pitchFamily="82" charset="0"/>
              </a:rPr>
              <a:t>Петербургское образование </a:t>
            </a:r>
            <a:r>
              <a:rPr lang="en-US" sz="3600" b="1" i="1" dirty="0" smtClean="0">
                <a:solidFill>
                  <a:srgbClr val="2F96A1"/>
                </a:solidFill>
                <a:latin typeface="Gabriola" panose="04040605051002020D02" pitchFamily="82" charset="0"/>
              </a:rPr>
              <a:t>     </a:t>
            </a:r>
            <a:r>
              <a:rPr lang="en-US" sz="3600" b="1" i="1" u="sng" dirty="0" smtClean="0">
                <a:solidFill>
                  <a:srgbClr val="0070C0"/>
                </a:solidFill>
                <a:latin typeface="Gabriola" panose="04040605051002020D02" pitchFamily="82" charset="0"/>
              </a:rPr>
              <a:t>petersburgedu.ru</a:t>
            </a:r>
            <a:endParaRPr lang="ru-RU" sz="3600" b="1" i="1" u="sng" dirty="0">
              <a:solidFill>
                <a:srgbClr val="0070C0"/>
              </a:solidFill>
              <a:latin typeface="Gabriola" panose="04040605051002020D02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3630" y="762718"/>
            <a:ext cx="11793705" cy="45719"/>
          </a:xfrm>
          <a:prstGeom prst="rect">
            <a:avLst/>
          </a:prstGeom>
          <a:solidFill>
            <a:srgbClr val="2F96A1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www.shakhty-edu.ru/faq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335" y="4552748"/>
            <a:ext cx="3185158" cy="210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902230" y="4364723"/>
            <a:ext cx="3289770" cy="2291144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printdraft.ru/images/easyblog_images/258/list_v_kletku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686"/>
          <a:stretch/>
        </p:blipFill>
        <p:spPr bwMode="auto">
          <a:xfrm>
            <a:off x="128542" y="838391"/>
            <a:ext cx="7706126" cy="192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printdraft.ru/images/easyblog_images/258/list_v_kletku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2485"/>
          <a:stretch/>
        </p:blipFill>
        <p:spPr bwMode="auto">
          <a:xfrm>
            <a:off x="128542" y="2808722"/>
            <a:ext cx="7706126" cy="133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printdraft.ru/images/easyblog_images/258/list_v_kletku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99" b="64196"/>
          <a:stretch/>
        </p:blipFill>
        <p:spPr bwMode="auto">
          <a:xfrm>
            <a:off x="128542" y="4184765"/>
            <a:ext cx="7706126" cy="223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4972">
            <a:off x="7113090" y="2267195"/>
            <a:ext cx="644196" cy="49603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822">
            <a:off x="7007655" y="2922813"/>
            <a:ext cx="644196" cy="4960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-4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16377">
            <a:off x="7938195" y="4949784"/>
            <a:ext cx="644196" cy="49603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6793" y="901335"/>
            <a:ext cx="4071341" cy="3151356"/>
          </a:xfrm>
          <a:prstGeom prst="rect">
            <a:avLst/>
          </a:prstGeom>
          <a:ln w="15875">
            <a:solidFill>
              <a:srgbClr val="C54DF5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140" y="820616"/>
            <a:ext cx="526195" cy="4086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732" y="798312"/>
            <a:ext cx="526195" cy="4086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3629" y="894589"/>
            <a:ext cx="7478640" cy="244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400" b="1" dirty="0">
                <a:solidFill>
                  <a:srgbClr val="0070C0"/>
                </a:solidFill>
                <a:latin typeface="Gabriola" panose="04040605051002020D02" pitchFamily="82" charset="0"/>
              </a:rPr>
              <a:t>О Портале</a:t>
            </a:r>
          </a:p>
          <a:p>
            <a:pPr marL="342900" indent="-3429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Gabriola" panose="04040605051002020D02" pitchFamily="82" charset="0"/>
              </a:rPr>
              <a:t>Пользователи - </a:t>
            </a:r>
            <a:r>
              <a:rPr lang="ru-RU" sz="2000" dirty="0">
                <a:solidFill>
                  <a:srgbClr val="CC00CC"/>
                </a:solidFill>
                <a:latin typeface="Gabriola" panose="04040605051002020D02" pitchFamily="82" charset="0"/>
              </a:rPr>
              <a:t>жители региона</a:t>
            </a:r>
            <a:r>
              <a:rPr lang="ru-RU" sz="2000" dirty="0">
                <a:latin typeface="Gabriola" panose="04040605051002020D02" pitchFamily="82" charset="0"/>
              </a:rPr>
              <a:t>, </a:t>
            </a:r>
            <a:r>
              <a:rPr lang="ru-RU" sz="2000" dirty="0">
                <a:solidFill>
                  <a:srgbClr val="CC00CC"/>
                </a:solidFill>
                <a:latin typeface="Gabriola" panose="04040605051002020D02" pitchFamily="82" charset="0"/>
              </a:rPr>
              <a:t>сотрудники </a:t>
            </a:r>
            <a:r>
              <a:rPr lang="ru-RU" sz="2000" dirty="0" smtClean="0">
                <a:solidFill>
                  <a:srgbClr val="CC00CC"/>
                </a:solidFill>
                <a:latin typeface="Gabriola" panose="04040605051002020D02" pitchFamily="82" charset="0"/>
              </a:rPr>
              <a:t/>
            </a:r>
            <a:br>
              <a:rPr lang="ru-RU" sz="2000" dirty="0" smtClean="0">
                <a:solidFill>
                  <a:srgbClr val="CC00CC"/>
                </a:solidFill>
                <a:latin typeface="Gabriola" panose="04040605051002020D02" pitchFamily="82" charset="0"/>
              </a:rPr>
            </a:br>
            <a:r>
              <a:rPr lang="ru-RU" sz="2000" dirty="0" smtClean="0">
                <a:solidFill>
                  <a:srgbClr val="CC00CC"/>
                </a:solidFill>
                <a:latin typeface="Gabriola" panose="04040605051002020D02" pitchFamily="82" charset="0"/>
              </a:rPr>
              <a:t>образовательных </a:t>
            </a:r>
            <a:r>
              <a:rPr lang="ru-RU" sz="2000" dirty="0">
                <a:solidFill>
                  <a:srgbClr val="CC00CC"/>
                </a:solidFill>
                <a:latin typeface="Gabriola" panose="04040605051002020D02" pitchFamily="82" charset="0"/>
              </a:rPr>
              <a:t>учреждений</a:t>
            </a:r>
            <a:r>
              <a:rPr lang="ru-RU" sz="2000" dirty="0">
                <a:latin typeface="Gabriola" panose="04040605051002020D02" pitchFamily="82" charset="0"/>
              </a:rPr>
              <a:t>, сотрудники </a:t>
            </a:r>
            <a:r>
              <a:rPr lang="ru-RU" sz="2000" dirty="0">
                <a:solidFill>
                  <a:srgbClr val="CC00CC"/>
                </a:solidFill>
                <a:latin typeface="Gabriola" panose="04040605051002020D02" pitchFamily="82" charset="0"/>
              </a:rPr>
              <a:t>управлений образования </a:t>
            </a:r>
          </a:p>
          <a:p>
            <a:pPr marL="342900" indent="-3429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CC00CC"/>
                </a:solidFill>
                <a:latin typeface="Gabriola" panose="04040605051002020D02" pitchFamily="82" charset="0"/>
              </a:rPr>
              <a:t>Зачисление </a:t>
            </a:r>
            <a:r>
              <a:rPr lang="ru-RU" sz="2000" dirty="0" smtClean="0">
                <a:latin typeface="Gabriola" panose="04040605051002020D02" pitchFamily="82" charset="0"/>
              </a:rPr>
              <a:t>детей </a:t>
            </a:r>
            <a:r>
              <a:rPr lang="ru-RU" sz="2000" dirty="0">
                <a:solidFill>
                  <a:srgbClr val="CC00CC"/>
                </a:solidFill>
                <a:latin typeface="Gabriola" panose="04040605051002020D02" pitchFamily="82" charset="0"/>
              </a:rPr>
              <a:t>в образовательные организации </a:t>
            </a:r>
          </a:p>
          <a:p>
            <a:pPr marL="342900" indent="-3429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Gabriola" panose="04040605051002020D02" pitchFamily="82" charset="0"/>
              </a:rPr>
              <a:t>«</a:t>
            </a:r>
            <a:r>
              <a:rPr lang="ru-RU" sz="2000" dirty="0" smtClean="0">
                <a:solidFill>
                  <a:srgbClr val="CC00CC"/>
                </a:solidFill>
                <a:latin typeface="Gabriola" panose="04040605051002020D02" pitchFamily="82" charset="0"/>
              </a:rPr>
              <a:t>Электронный дневник</a:t>
            </a:r>
            <a:r>
              <a:rPr lang="ru-RU" sz="2000" dirty="0" smtClean="0">
                <a:latin typeface="Gabriola" panose="04040605051002020D02" pitchFamily="82" charset="0"/>
              </a:rPr>
              <a:t>» </a:t>
            </a:r>
            <a:r>
              <a:rPr lang="ru-RU" sz="2000" dirty="0">
                <a:latin typeface="Gabriola" panose="04040605051002020D02" pitchFamily="82" charset="0"/>
              </a:rPr>
              <a:t>и </a:t>
            </a:r>
            <a:r>
              <a:rPr lang="ru-RU" sz="2000" dirty="0">
                <a:solidFill>
                  <a:srgbClr val="CC00CC"/>
                </a:solidFill>
                <a:latin typeface="Gabriola" panose="04040605051002020D02" pitchFamily="82" charset="0"/>
              </a:rPr>
              <a:t>журнал </a:t>
            </a:r>
            <a:r>
              <a:rPr lang="ru-RU" sz="2000" dirty="0" smtClean="0">
                <a:solidFill>
                  <a:srgbClr val="CC00CC"/>
                </a:solidFill>
                <a:latin typeface="Gabriola" panose="04040605051002020D02" pitchFamily="82" charset="0"/>
              </a:rPr>
              <a:t>успеваемости</a:t>
            </a:r>
            <a:endParaRPr lang="ru-RU" sz="2000" dirty="0">
              <a:solidFill>
                <a:srgbClr val="CC00CC"/>
              </a:solidFill>
              <a:latin typeface="Gabriola" panose="04040605051002020D02" pitchFamily="82" charset="0"/>
            </a:endParaRPr>
          </a:p>
          <a:p>
            <a:pPr marL="342900" indent="-3429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Gabriola" panose="04040605051002020D02" pitchFamily="82" charset="0"/>
              </a:rPr>
              <a:t>Информации </a:t>
            </a:r>
            <a:r>
              <a:rPr lang="ru-RU" sz="2000" dirty="0">
                <a:latin typeface="Gabriola" panose="04040605051002020D02" pitchFamily="82" charset="0"/>
              </a:rPr>
              <a:t>о </a:t>
            </a:r>
            <a:r>
              <a:rPr lang="ru-RU" sz="2000" dirty="0">
                <a:solidFill>
                  <a:srgbClr val="CC00CC"/>
                </a:solidFill>
                <a:latin typeface="Gabriola" panose="04040605051002020D02" pitchFamily="82" charset="0"/>
              </a:rPr>
              <a:t>результатах сданных экзаменов</a:t>
            </a:r>
            <a:r>
              <a:rPr lang="ru-RU" sz="2000" dirty="0">
                <a:latin typeface="Gabriola" panose="04040605051002020D02" pitchFamily="82" charset="0"/>
              </a:rPr>
              <a:t>, тестирования и иных вступительных </a:t>
            </a:r>
            <a:r>
              <a:rPr lang="ru-RU" sz="2000" dirty="0" smtClean="0">
                <a:latin typeface="Gabriola" panose="04040605051002020D02" pitchFamily="82" charset="0"/>
              </a:rPr>
              <a:t>испытаний</a:t>
            </a:r>
          </a:p>
          <a:p>
            <a:pPr marL="342900" indent="-3429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Gabriola" panose="04040605051002020D02" pitchFamily="82" charset="0"/>
              </a:rPr>
              <a:t>Информации </a:t>
            </a:r>
            <a:r>
              <a:rPr lang="ru-RU" sz="2000" dirty="0">
                <a:solidFill>
                  <a:srgbClr val="CC00CC"/>
                </a:solidFill>
                <a:latin typeface="Gabriola" panose="04040605051002020D02" pitchFamily="82" charset="0"/>
              </a:rPr>
              <a:t>об образовательных организациях </a:t>
            </a:r>
            <a:r>
              <a:rPr lang="ru-RU" sz="2000" dirty="0">
                <a:latin typeface="Gabriola" panose="04040605051002020D02" pitchFamily="82" charset="0"/>
              </a:rPr>
              <a:t>Санкт-Петербурга</a:t>
            </a:r>
          </a:p>
          <a:p>
            <a:pPr marL="342900" indent="-3429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latin typeface="Gabriola" panose="04040605051002020D02" pitchFamily="82" charset="0"/>
              </a:rPr>
              <a:t>Информация </a:t>
            </a:r>
            <a:r>
              <a:rPr lang="ru-RU" sz="2000" dirty="0">
                <a:solidFill>
                  <a:srgbClr val="CC00CC"/>
                </a:solidFill>
                <a:latin typeface="Gabriola" panose="04040605051002020D02" pitchFamily="82" charset="0"/>
              </a:rPr>
              <a:t>об образовательных программах и учебных планах</a:t>
            </a:r>
            <a:r>
              <a:rPr lang="ru-RU" sz="2000" dirty="0">
                <a:latin typeface="Gabriola" panose="04040605051002020D02" pitchFamily="82" charset="0"/>
              </a:rPr>
              <a:t>, дисциплинах, порядке аттестации</a:t>
            </a:r>
          </a:p>
          <a:p>
            <a:endParaRPr lang="ru-RU" sz="1000" dirty="0">
              <a:solidFill>
                <a:srgbClr val="CC00CC"/>
              </a:solidFill>
              <a:latin typeface="Gabriola" panose="04040605051002020D02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8542" y="3109186"/>
            <a:ext cx="8348642" cy="84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Форма проведения конкурса</a:t>
            </a:r>
          </a:p>
          <a:p>
            <a:pPr marL="342900" indent="-3429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C00000"/>
                </a:solidFill>
                <a:latin typeface="Gabriola" panose="04040605051002020D02" pitchFamily="82" charset="0"/>
              </a:rPr>
              <a:t>Анкетирование</a:t>
            </a:r>
            <a:r>
              <a:rPr lang="ru-RU" sz="2000" dirty="0" smtClean="0">
                <a:solidFill>
                  <a:srgbClr val="CC00CC"/>
                </a:solidFill>
                <a:latin typeface="Gabriola" panose="04040605051002020D02" pitchFamily="82" charset="0"/>
              </a:rPr>
              <a:t> </a:t>
            </a:r>
            <a:r>
              <a:rPr lang="ru-RU" sz="2000" dirty="0" smtClean="0">
                <a:latin typeface="Gabriola" panose="04040605051002020D02" pitchFamily="82" charset="0"/>
              </a:rPr>
              <a:t>(10 вопросов о возможностях Портала)</a:t>
            </a:r>
            <a:endParaRPr lang="ru-RU" sz="2000" dirty="0" smtClean="0">
              <a:solidFill>
                <a:srgbClr val="CC00CC"/>
              </a:solidFill>
              <a:latin typeface="Gabriola" panose="04040605051002020D02" pitchFamily="82" charset="0"/>
            </a:endParaRPr>
          </a:p>
          <a:p>
            <a:endParaRPr lang="ru-RU" dirty="0">
              <a:solidFill>
                <a:srgbClr val="CC00CC"/>
              </a:solidFill>
              <a:latin typeface="Gabriola" panose="04040605051002020D02" pitchFamily="82" charset="0"/>
            </a:endParaRPr>
          </a:p>
        </p:txBody>
      </p:sp>
      <p:pic>
        <p:nvPicPr>
          <p:cNvPr id="7170" name="Picture 2" descr="http://ravenklo.ru/img/demo/pre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098" y="887936"/>
            <a:ext cx="2304336" cy="139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11487" y="4066090"/>
            <a:ext cx="9112175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Прохождение Квеста</a:t>
            </a:r>
          </a:p>
          <a:p>
            <a:pPr marL="457200" indent="-457200">
              <a:lnSpc>
                <a:spcPct val="70000"/>
              </a:lnSpc>
              <a:buFont typeface="+mj-lt"/>
              <a:buAutoNum type="arabicParenR"/>
            </a:pPr>
            <a:r>
              <a:rPr lang="ru-RU" sz="2000" b="1" dirty="0" smtClean="0">
                <a:latin typeface="Gabriola" panose="04040605051002020D02" pitchFamily="82" charset="0"/>
              </a:rPr>
              <a:t>Шаг 1.</a:t>
            </a:r>
            <a:r>
              <a:rPr lang="ru-RU" sz="2000" dirty="0" smtClean="0">
                <a:latin typeface="Gabriola" panose="04040605051002020D02" pitchFamily="82" charset="0"/>
              </a:rPr>
              <a:t> Заполнение предварительных данных </a:t>
            </a:r>
            <a:r>
              <a:rPr lang="ru-RU" sz="2000" i="1" dirty="0" smtClean="0">
                <a:latin typeface="Gabriola" panose="04040605051002020D02" pitchFamily="82" charset="0"/>
              </a:rPr>
              <a:t>(идентификатор школьника, </a:t>
            </a:r>
            <a:r>
              <a:rPr lang="en-US" sz="2000" i="1" dirty="0" smtClean="0">
                <a:latin typeface="Gabriola" panose="04040605051002020D02" pitchFamily="82" charset="0"/>
              </a:rPr>
              <a:t>e-mail)</a:t>
            </a:r>
            <a:endParaRPr lang="ru-RU" sz="2000" i="1" dirty="0" smtClean="0">
              <a:latin typeface="Gabriola" panose="04040605051002020D02" pitchFamily="82" charset="0"/>
            </a:endParaRPr>
          </a:p>
          <a:p>
            <a:pPr marL="457200" indent="-457200">
              <a:lnSpc>
                <a:spcPct val="70000"/>
              </a:lnSpc>
              <a:buFont typeface="+mj-lt"/>
              <a:buAutoNum type="arabicParenR"/>
            </a:pPr>
            <a:r>
              <a:rPr lang="ru-RU" sz="2000" b="1" dirty="0" smtClean="0">
                <a:latin typeface="Gabriola" panose="04040605051002020D02" pitchFamily="82" charset="0"/>
              </a:rPr>
              <a:t>Шаг 2.</a:t>
            </a:r>
            <a:r>
              <a:rPr lang="ru-RU" sz="2000" dirty="0" smtClean="0">
                <a:latin typeface="Gabriola" panose="04040605051002020D02" pitchFamily="82" charset="0"/>
              </a:rPr>
              <a:t> Ввод ответов на 10 вопросов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1486" y="4963559"/>
            <a:ext cx="9112175" cy="1000659"/>
          </a:xfrm>
          <a:prstGeom prst="rect">
            <a:avLst/>
          </a:prstGeom>
          <a:noFill/>
          <a:ln>
            <a:solidFill>
              <a:srgbClr val="5B9BD5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briola" panose="04040605051002020D02" pitchFamily="82" charset="0"/>
              </a:rPr>
              <a:t>Дополнительно</a:t>
            </a:r>
          </a:p>
          <a:p>
            <a:pPr marL="285750" indent="-28575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Gabriola" panose="04040605051002020D02" pitchFamily="82" charset="0"/>
              </a:rPr>
              <a:t>Ответы направляются </a:t>
            </a:r>
            <a:r>
              <a:rPr lang="ru-RU" sz="2000" dirty="0" err="1" smtClean="0">
                <a:latin typeface="Gabriola" panose="04040605051002020D02" pitchFamily="82" charset="0"/>
              </a:rPr>
              <a:t>единоразово</a:t>
            </a:r>
            <a:endParaRPr lang="ru-RU" sz="2000" dirty="0" smtClean="0">
              <a:latin typeface="Gabriola" panose="04040605051002020D02" pitchFamily="82" charset="0"/>
            </a:endParaRPr>
          </a:p>
          <a:p>
            <a:pPr marL="285750" indent="-28575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Gabriola" panose="04040605051002020D02" pitchFamily="82" charset="0"/>
              </a:rPr>
              <a:t>Повторное прохождение Квеста невозможно для одного Представителя</a:t>
            </a:r>
            <a:endParaRPr lang="ru-RU" sz="2000" dirty="0">
              <a:latin typeface="Gabriola" panose="04040605051002020D02" pitchFamily="82" charset="0"/>
            </a:endParaRPr>
          </a:p>
          <a:p>
            <a:pPr marL="285750" indent="-28575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Gabriola" panose="04040605051002020D02" pitchFamily="82" charset="0"/>
              </a:rPr>
              <a:t>Время прохождения Квеста не ограничено, ответы можно сохранять в черновик</a:t>
            </a:r>
            <a:endParaRPr lang="ru-RU" sz="20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088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3630" y="762718"/>
            <a:ext cx="11793705" cy="45719"/>
          </a:xfrm>
          <a:prstGeom prst="rect">
            <a:avLst/>
          </a:prstGeom>
          <a:solidFill>
            <a:srgbClr val="2F96A1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www.shakhty-edu.ru/faq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335" y="4552748"/>
            <a:ext cx="3185158" cy="210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902230" y="4364723"/>
            <a:ext cx="3289770" cy="2291144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201" y="902618"/>
            <a:ext cx="3805881" cy="3429592"/>
          </a:xfrm>
          <a:prstGeom prst="rect">
            <a:avLst/>
          </a:prstGeom>
          <a:ln w="15875">
            <a:solidFill>
              <a:srgbClr val="C54DF5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7040" y="812692"/>
            <a:ext cx="526195" cy="4086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201" y="770987"/>
            <a:ext cx="526195" cy="408678"/>
          </a:xfrm>
          <a:prstGeom prst="rect">
            <a:avLst/>
          </a:prstGeom>
        </p:spPr>
      </p:pic>
      <p:pic>
        <p:nvPicPr>
          <p:cNvPr id="1026" name="Picture 2" descr="http://printdraft.ru/images/easyblog_images/258/list_v_kletku_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686"/>
          <a:stretch/>
        </p:blipFill>
        <p:spPr bwMode="auto">
          <a:xfrm>
            <a:off x="128542" y="859268"/>
            <a:ext cx="7706126" cy="192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0477" y="798164"/>
            <a:ext cx="8348642" cy="170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О Портале</a:t>
            </a:r>
          </a:p>
          <a:p>
            <a:pPr marL="342900" indent="-3429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Gabriola" panose="04040605051002020D02" pitchFamily="82" charset="0"/>
              </a:rPr>
              <a:t>Полноценная и актуальная </a:t>
            </a:r>
            <a:r>
              <a:rPr lang="ru-RU" sz="2000" dirty="0" smtClean="0">
                <a:solidFill>
                  <a:srgbClr val="CC00CC"/>
                </a:solidFill>
                <a:latin typeface="Gabriola" panose="04040605051002020D02" pitchFamily="82" charset="0"/>
              </a:rPr>
              <a:t>информация о государственных услугах </a:t>
            </a:r>
            <a:r>
              <a:rPr lang="ru-RU" sz="2000" dirty="0" smtClean="0">
                <a:latin typeface="Gabriola" panose="04040605051002020D02" pitchFamily="82" charset="0"/>
              </a:rPr>
              <a:t>города</a:t>
            </a:r>
          </a:p>
          <a:p>
            <a:pPr marL="342900" indent="-3429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Gabriola" panose="04040605051002020D02" pitchFamily="82" charset="0"/>
              </a:rPr>
              <a:t>Электронные </a:t>
            </a:r>
            <a:r>
              <a:rPr lang="ru-RU" sz="2000" dirty="0" smtClean="0">
                <a:solidFill>
                  <a:srgbClr val="CC00CC"/>
                </a:solidFill>
                <a:latin typeface="Gabriola" panose="04040605051002020D02" pitchFamily="82" charset="0"/>
              </a:rPr>
              <a:t>бланки заявлений</a:t>
            </a:r>
          </a:p>
          <a:p>
            <a:pPr marL="342900" indent="-3429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CC00CC"/>
                </a:solidFill>
                <a:latin typeface="Gabriola" panose="04040605051002020D02" pitchFamily="82" charset="0"/>
              </a:rPr>
              <a:t>Подача заявлений </a:t>
            </a:r>
            <a:r>
              <a:rPr lang="ru-RU" sz="2000" dirty="0" smtClean="0">
                <a:latin typeface="Gabriola" panose="04040605051002020D02" pitchFamily="82" charset="0"/>
              </a:rPr>
              <a:t>на получение услуг в электронном виде </a:t>
            </a:r>
            <a:r>
              <a:rPr lang="ru-RU" sz="2000" dirty="0" smtClean="0">
                <a:solidFill>
                  <a:srgbClr val="CC00CC"/>
                </a:solidFill>
                <a:latin typeface="Gabriola" panose="04040605051002020D02" pitchFamily="82" charset="0"/>
              </a:rPr>
              <a:t>в режиме онлайн</a:t>
            </a:r>
          </a:p>
          <a:p>
            <a:pPr marL="342900" indent="-3429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CC00CC"/>
                </a:solidFill>
                <a:latin typeface="Gabriola" panose="04040605051002020D02" pitchFamily="82" charset="0"/>
              </a:rPr>
              <a:t>Проверка статуса </a:t>
            </a:r>
            <a:r>
              <a:rPr lang="ru-RU" sz="2000" dirty="0" smtClean="0">
                <a:latin typeface="Gabriola" panose="04040605051002020D02" pitchFamily="82" charset="0"/>
              </a:rPr>
              <a:t>поданного заявления (через Портал или в МФЦ)</a:t>
            </a:r>
          </a:p>
          <a:p>
            <a:pPr marL="342900" indent="-3429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CC00CC"/>
                </a:solidFill>
                <a:latin typeface="Gabriola" panose="04040605051002020D02" pitchFamily="82" charset="0"/>
              </a:rPr>
              <a:t>Информация об МФЦ</a:t>
            </a:r>
          </a:p>
          <a:p>
            <a:endParaRPr lang="ru-RU" dirty="0">
              <a:solidFill>
                <a:srgbClr val="CC00CC"/>
              </a:solidFill>
              <a:latin typeface="Gabriola" panose="04040605051002020D02" pitchFamily="82" charset="0"/>
            </a:endParaRPr>
          </a:p>
        </p:txBody>
      </p:sp>
      <p:pic>
        <p:nvPicPr>
          <p:cNvPr id="26" name="Picture 2" descr="http://printdraft.ru/images/easyblog_images/258/list_v_kletku_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2485"/>
          <a:stretch/>
        </p:blipFill>
        <p:spPr bwMode="auto">
          <a:xfrm>
            <a:off x="128542" y="3039386"/>
            <a:ext cx="7706126" cy="133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4270" y="2306299"/>
            <a:ext cx="8348642" cy="7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Форма проведения конкурса</a:t>
            </a:r>
          </a:p>
          <a:p>
            <a:pPr marL="342900" indent="-3429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CC00CC"/>
                </a:solidFill>
                <a:latin typeface="Gabriola" panose="04040605051002020D02" pitchFamily="82" charset="0"/>
              </a:rPr>
              <a:t>Электронный квест </a:t>
            </a:r>
            <a:r>
              <a:rPr lang="ru-RU" sz="2000" dirty="0" smtClean="0">
                <a:latin typeface="Gabriola" panose="04040605051002020D02" pitchFamily="82" charset="0"/>
              </a:rPr>
              <a:t>(10 вопросов о госуслугах, Портале и электронном правительстве)</a:t>
            </a:r>
            <a:endParaRPr lang="ru-RU" sz="2000" dirty="0" smtClean="0">
              <a:solidFill>
                <a:srgbClr val="CC00CC"/>
              </a:solidFill>
              <a:latin typeface="Gabriola" panose="04040605051002020D02" pitchFamily="82" charset="0"/>
            </a:endParaRPr>
          </a:p>
          <a:p>
            <a:pPr>
              <a:lnSpc>
                <a:spcPct val="70000"/>
              </a:lnSpc>
            </a:pPr>
            <a:endParaRPr lang="ru-RU" dirty="0">
              <a:solidFill>
                <a:srgbClr val="CC00CC"/>
              </a:solidFill>
              <a:latin typeface="Gabriola" panose="04040605051002020D02" pitchFamily="82" charset="0"/>
            </a:endParaRPr>
          </a:p>
        </p:txBody>
      </p:sp>
      <p:pic>
        <p:nvPicPr>
          <p:cNvPr id="27" name="Picture 2" descr="http://printdraft.ru/images/easyblog_images/258/list_v_kletku_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99" b="64196"/>
          <a:stretch/>
        </p:blipFill>
        <p:spPr bwMode="auto">
          <a:xfrm>
            <a:off x="128542" y="4540237"/>
            <a:ext cx="7706126" cy="223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98550" y="2863590"/>
            <a:ext cx="7315504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Направление Квеста</a:t>
            </a:r>
          </a:p>
          <a:p>
            <a:pPr>
              <a:lnSpc>
                <a:spcPct val="70000"/>
              </a:lnSpc>
            </a:pPr>
            <a:r>
              <a:rPr lang="ru-RU" sz="2000" dirty="0" smtClean="0">
                <a:latin typeface="Gabriola" panose="04040605051002020D02" pitchFamily="82" charset="0"/>
              </a:rPr>
              <a:t>Демонстрация петербуржцам </a:t>
            </a:r>
            <a:r>
              <a:rPr lang="ru-RU" sz="2000" dirty="0" smtClean="0">
                <a:solidFill>
                  <a:srgbClr val="CC00CC"/>
                </a:solidFill>
                <a:latin typeface="Gabriola" panose="04040605051002020D02" pitchFamily="82" charset="0"/>
              </a:rPr>
              <a:t>преимуществ электронных услуг и услуг МФЦ</a:t>
            </a:r>
            <a:br>
              <a:rPr lang="ru-RU" sz="2000" dirty="0" smtClean="0">
                <a:solidFill>
                  <a:srgbClr val="CC00CC"/>
                </a:solidFill>
                <a:latin typeface="Gabriola" panose="04040605051002020D02" pitchFamily="82" charset="0"/>
              </a:rPr>
            </a:br>
            <a:r>
              <a:rPr lang="ru-RU" sz="2000" dirty="0" smtClean="0">
                <a:latin typeface="Gabriola" panose="04040605051002020D02" pitchFamily="82" charset="0"/>
              </a:rPr>
              <a:t>перед традиционными способами получения услуг</a:t>
            </a:r>
            <a:r>
              <a:rPr lang="ru-RU" sz="2000" dirty="0">
                <a:latin typeface="Gabriola" panose="04040605051002020D02" pitchFamily="82" charset="0"/>
              </a:rPr>
              <a:t>;</a:t>
            </a:r>
            <a:r>
              <a:rPr lang="ru-RU" sz="2000" dirty="0" smtClean="0">
                <a:latin typeface="Gabriola" panose="04040605051002020D02" pitchFamily="82" charset="0"/>
              </a:rPr>
              <a:t> ознакомление с </a:t>
            </a:r>
            <a:r>
              <a:rPr lang="ru-RU" sz="2000" dirty="0" smtClean="0">
                <a:solidFill>
                  <a:srgbClr val="CC00CC"/>
                </a:solidFill>
                <a:latin typeface="Gabriola" panose="04040605051002020D02" pitchFamily="82" charset="0"/>
              </a:rPr>
              <a:t>полноценной, качественной и актуальной информацией о </a:t>
            </a:r>
            <a:r>
              <a:rPr lang="ru-RU" sz="2000" dirty="0" err="1" smtClean="0">
                <a:solidFill>
                  <a:srgbClr val="CC00CC"/>
                </a:solidFill>
                <a:latin typeface="Gabriola" panose="04040605051002020D02" pitchFamily="82" charset="0"/>
              </a:rPr>
              <a:t>госуслугах</a:t>
            </a:r>
            <a:r>
              <a:rPr lang="ru-RU" sz="2000" dirty="0" smtClean="0">
                <a:latin typeface="Gabriola" panose="04040605051002020D02" pitchFamily="82" charset="0"/>
              </a:rPr>
              <a:t>, представленной на Портале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4972">
            <a:off x="7837284" y="6113484"/>
            <a:ext cx="644196" cy="49603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822">
            <a:off x="8201589" y="6170623"/>
            <a:ext cx="644196" cy="4960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-4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16377">
            <a:off x="7234919" y="5466014"/>
            <a:ext cx="644196" cy="49603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63630" y="68262"/>
            <a:ext cx="10072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latin typeface="Gabriola" panose="04040605051002020D02" pitchFamily="82" charset="0"/>
              </a:rPr>
              <a:t>Интернет-ресурсы: </a:t>
            </a:r>
            <a:r>
              <a:rPr lang="ru-RU" sz="3600" b="1" i="1" dirty="0" smtClean="0">
                <a:latin typeface="Gabriola" panose="04040605051002020D02" pitchFamily="82" charset="0"/>
              </a:rPr>
              <a:t>2) </a:t>
            </a:r>
            <a:r>
              <a:rPr lang="ru-RU" sz="3600" b="1" i="1" dirty="0" smtClean="0">
                <a:solidFill>
                  <a:srgbClr val="2F96A1"/>
                </a:solidFill>
                <a:latin typeface="Gabriola" panose="04040605051002020D02" pitchFamily="82" charset="0"/>
              </a:rPr>
              <a:t>Портал </a:t>
            </a:r>
            <a:r>
              <a:rPr lang="en-US" sz="3600" b="1" i="1" dirty="0" smtClean="0">
                <a:solidFill>
                  <a:srgbClr val="2F96A1"/>
                </a:solidFill>
                <a:latin typeface="Gabriola" panose="04040605051002020D02" pitchFamily="82" charset="0"/>
              </a:rPr>
              <a:t> </a:t>
            </a:r>
            <a:r>
              <a:rPr lang="ru-RU" sz="3600" b="1" i="1" dirty="0" smtClean="0">
                <a:solidFill>
                  <a:srgbClr val="2F96A1"/>
                </a:solidFill>
                <a:latin typeface="Gabriola" panose="04040605051002020D02" pitchFamily="82" charset="0"/>
              </a:rPr>
              <a:t>госуслуг                          </a:t>
            </a:r>
            <a:r>
              <a:rPr lang="en-US" sz="3600" b="1" i="1" u="sng" dirty="0" smtClean="0">
                <a:solidFill>
                  <a:srgbClr val="0070C0"/>
                </a:solidFill>
                <a:latin typeface="Gabriola" panose="04040605051002020D02" pitchFamily="82" charset="0"/>
              </a:rPr>
              <a:t>gu.spb.ru</a:t>
            </a:r>
            <a:endParaRPr lang="ru-RU" sz="3600" b="1" i="1" u="sng" dirty="0">
              <a:solidFill>
                <a:srgbClr val="0070C0"/>
              </a:solidFill>
              <a:latin typeface="Gabriola" panose="04040605051002020D02" pitchFamily="82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0640466" y="4560767"/>
            <a:ext cx="1512769" cy="1607318"/>
            <a:chOff x="10077432" y="4765067"/>
            <a:chExt cx="1512769" cy="1607318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7432" y="4765067"/>
              <a:ext cx="1512769" cy="160731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329076" y="5268211"/>
              <a:ext cx="11618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400" b="0">
                  <a:solidFill>
                    <a:srgbClr val="0070C0"/>
                  </a:solidFill>
                  <a:latin typeface="Gabriola" panose="04040605051002020D02" pitchFamily="82" charset="0"/>
                </a:defRPr>
              </a:lvl1pPr>
            </a:lstStyle>
            <a:p>
              <a:r>
                <a:rPr lang="ru-RU" dirty="0" smtClean="0">
                  <a:solidFill>
                    <a:schemeClr val="tx1"/>
                  </a:solidFill>
                </a:rPr>
                <a:t>Посетите </a:t>
              </a:r>
              <a:br>
                <a:rPr lang="ru-RU" dirty="0" smtClean="0">
                  <a:solidFill>
                    <a:schemeClr val="tx1"/>
                  </a:solidFill>
                </a:rPr>
              </a:br>
              <a:r>
                <a:rPr lang="ru-RU" dirty="0" smtClean="0">
                  <a:solidFill>
                    <a:schemeClr val="tx1"/>
                  </a:solidFill>
                </a:rPr>
                <a:t>МФЦ!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7734849" y="4291307"/>
            <a:ext cx="1531636" cy="1627364"/>
            <a:chOff x="8007252" y="4687919"/>
            <a:chExt cx="1531636" cy="1627364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7252" y="4687919"/>
              <a:ext cx="1531636" cy="1627364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8258581" y="5119416"/>
              <a:ext cx="116184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400" b="0">
                  <a:solidFill>
                    <a:srgbClr val="0070C0"/>
                  </a:solidFill>
                  <a:latin typeface="Gabriola" panose="04040605051002020D02" pitchFamily="82" charset="0"/>
                </a:defRPr>
              </a:lvl1pPr>
            </a:lstStyle>
            <a:p>
              <a:r>
                <a:rPr lang="ru-RU" dirty="0" smtClean="0">
                  <a:solidFill>
                    <a:schemeClr val="tx1"/>
                  </a:solidFill>
                </a:rPr>
                <a:t>Правильные ответы ищите на Портале!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9111232" y="5185421"/>
            <a:ext cx="1490470" cy="1583625"/>
            <a:chOff x="6446002" y="4476316"/>
            <a:chExt cx="1490470" cy="1583625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002" y="4476316"/>
              <a:ext cx="1490470" cy="1583625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6684255" y="4913732"/>
              <a:ext cx="116184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400" b="0">
                  <a:solidFill>
                    <a:srgbClr val="0070C0"/>
                  </a:solidFill>
                  <a:latin typeface="Gabriola" panose="04040605051002020D02" pitchFamily="82" charset="0"/>
                </a:defRPr>
              </a:lvl1pPr>
            </a:lstStyle>
            <a:p>
              <a:r>
                <a:rPr lang="ru-RU" dirty="0">
                  <a:solidFill>
                    <a:schemeClr val="tx1"/>
                  </a:solidFill>
                </a:rPr>
                <a:t>Установите мобильное приложение!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94270" y="3879045"/>
            <a:ext cx="9112175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Прохождение Квеста</a:t>
            </a:r>
          </a:p>
          <a:p>
            <a:pPr marL="457200" indent="-457200">
              <a:lnSpc>
                <a:spcPct val="70000"/>
              </a:lnSpc>
              <a:buFont typeface="+mj-lt"/>
              <a:buAutoNum type="arabicParenR"/>
            </a:pPr>
            <a:r>
              <a:rPr lang="ru-RU" sz="2000" b="1" dirty="0" smtClean="0">
                <a:latin typeface="Gabriola" panose="04040605051002020D02" pitchFamily="82" charset="0"/>
              </a:rPr>
              <a:t>Шаг 1.</a:t>
            </a:r>
            <a:r>
              <a:rPr lang="ru-RU" sz="2000" dirty="0" smtClean="0">
                <a:latin typeface="Gabriola" panose="04040605051002020D02" pitchFamily="82" charset="0"/>
              </a:rPr>
              <a:t> Заполнение предварительных данных </a:t>
            </a:r>
            <a:r>
              <a:rPr lang="ru-RU" sz="2000" i="1" dirty="0" smtClean="0">
                <a:latin typeface="Gabriola" panose="04040605051002020D02" pitchFamily="82" charset="0"/>
              </a:rPr>
              <a:t>(идентификатор школьника, </a:t>
            </a:r>
            <a:r>
              <a:rPr lang="en-US" sz="2000" i="1" dirty="0" smtClean="0">
                <a:latin typeface="Gabriola" panose="04040605051002020D02" pitchFamily="82" charset="0"/>
              </a:rPr>
              <a:t>e-mail)</a:t>
            </a:r>
            <a:endParaRPr lang="ru-RU" sz="2000" i="1" dirty="0" smtClean="0">
              <a:latin typeface="Gabriola" panose="04040605051002020D02" pitchFamily="82" charset="0"/>
            </a:endParaRPr>
          </a:p>
          <a:p>
            <a:pPr marL="457200" indent="-457200">
              <a:lnSpc>
                <a:spcPct val="70000"/>
              </a:lnSpc>
              <a:buFont typeface="+mj-lt"/>
              <a:buAutoNum type="arabicParenR"/>
            </a:pPr>
            <a:r>
              <a:rPr lang="ru-RU" sz="2000" b="1" dirty="0" smtClean="0">
                <a:latin typeface="Gabriola" panose="04040605051002020D02" pitchFamily="82" charset="0"/>
              </a:rPr>
              <a:t>Шаг 2.</a:t>
            </a:r>
            <a:r>
              <a:rPr lang="ru-RU" sz="2000" dirty="0" smtClean="0">
                <a:latin typeface="Gabriola" panose="04040605051002020D02" pitchFamily="82" charset="0"/>
              </a:rPr>
              <a:t> Ввод ответов на 10 вопросов</a:t>
            </a:r>
          </a:p>
          <a:p>
            <a:pPr>
              <a:lnSpc>
                <a:spcPct val="70000"/>
              </a:lnSpc>
            </a:pPr>
            <a:r>
              <a:rPr lang="ru-RU" sz="2000" dirty="0" smtClean="0">
                <a:latin typeface="Gabriola" panose="04040605051002020D02" pitchFamily="82" charset="0"/>
              </a:rPr>
              <a:t>2.1. Вопросы о порядке предоставления услуг </a:t>
            </a:r>
            <a:r>
              <a:rPr lang="ru-RU" sz="2000" i="1" dirty="0" smtClean="0">
                <a:latin typeface="Gabriola" panose="04040605051002020D02" pitchFamily="82" charset="0"/>
              </a:rPr>
              <a:t>(</a:t>
            </a:r>
            <a:r>
              <a:rPr lang="ru-RU" sz="2000" i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1 балл </a:t>
            </a:r>
            <a:r>
              <a:rPr lang="ru-RU" sz="2000" i="1" dirty="0" smtClean="0">
                <a:latin typeface="Gabriola" panose="04040605051002020D02" pitchFamily="82" charset="0"/>
              </a:rPr>
              <a:t>за правильный ответ)</a:t>
            </a:r>
          </a:p>
          <a:p>
            <a:pPr>
              <a:lnSpc>
                <a:spcPct val="70000"/>
              </a:lnSpc>
            </a:pPr>
            <a:r>
              <a:rPr lang="ru-RU" sz="2000" dirty="0" smtClean="0">
                <a:latin typeface="Gabriola" panose="04040605051002020D02" pitchFamily="82" charset="0"/>
              </a:rPr>
              <a:t>2.2. Вопросы о разделах Портала и их содержимом </a:t>
            </a:r>
            <a:r>
              <a:rPr lang="ru-RU" sz="2000" i="1" dirty="0" smtClean="0">
                <a:latin typeface="Gabriola" panose="04040605051002020D02" pitchFamily="82" charset="0"/>
              </a:rPr>
              <a:t>(</a:t>
            </a:r>
            <a:r>
              <a:rPr lang="ru-RU" sz="2000" i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2 балла</a:t>
            </a:r>
            <a:r>
              <a:rPr lang="ru-RU" sz="2000" i="1" dirty="0" smtClean="0">
                <a:latin typeface="Gabriola" panose="04040605051002020D02" pitchFamily="82" charset="0"/>
              </a:rPr>
              <a:t> за правильный ответ)</a:t>
            </a:r>
          </a:p>
          <a:p>
            <a:pPr>
              <a:lnSpc>
                <a:spcPct val="70000"/>
              </a:lnSpc>
            </a:pPr>
            <a:r>
              <a:rPr lang="ru-RU" sz="2000" dirty="0" smtClean="0">
                <a:latin typeface="Gabriola" panose="04040605051002020D02" pitchFamily="82" charset="0"/>
              </a:rPr>
              <a:t>2.3. Общие вопросы о различных ресурсах электронного правительства </a:t>
            </a:r>
            <a:br>
              <a:rPr lang="ru-RU" sz="2000" dirty="0" smtClean="0">
                <a:latin typeface="Gabriola" panose="04040605051002020D02" pitchFamily="82" charset="0"/>
              </a:rPr>
            </a:br>
            <a:r>
              <a:rPr lang="ru-RU" sz="2000" i="1" dirty="0" smtClean="0">
                <a:latin typeface="Gabriola" panose="04040605051002020D02" pitchFamily="82" charset="0"/>
              </a:rPr>
              <a:t>(</a:t>
            </a:r>
            <a:r>
              <a:rPr lang="ru-RU" sz="2000" i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5 баллов </a:t>
            </a:r>
            <a:r>
              <a:rPr lang="ru-RU" sz="2000" i="1" dirty="0" smtClean="0">
                <a:latin typeface="Gabriola" panose="04040605051002020D02" pitchFamily="82" charset="0"/>
              </a:rPr>
              <a:t>за правильный ответ)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1488" y="5554226"/>
            <a:ext cx="9112175" cy="1000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briola" panose="04040605051002020D02" pitchFamily="82" charset="0"/>
              </a:rPr>
              <a:t>Дополнительно</a:t>
            </a:r>
          </a:p>
          <a:p>
            <a:pPr marL="285750" indent="-28575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Gabriola" panose="04040605051002020D02" pitchFamily="82" charset="0"/>
              </a:rPr>
              <a:t>Ответы направляются </a:t>
            </a:r>
            <a:r>
              <a:rPr lang="ru-RU" sz="2000" dirty="0" err="1" smtClean="0">
                <a:latin typeface="Gabriola" panose="04040605051002020D02" pitchFamily="82" charset="0"/>
              </a:rPr>
              <a:t>единоразово</a:t>
            </a:r>
            <a:endParaRPr lang="ru-RU" sz="2000" dirty="0" smtClean="0">
              <a:latin typeface="Gabriola" panose="04040605051002020D02" pitchFamily="82" charset="0"/>
            </a:endParaRPr>
          </a:p>
          <a:p>
            <a:pPr marL="285750" indent="-28575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Gabriola" panose="04040605051002020D02" pitchFamily="82" charset="0"/>
              </a:rPr>
              <a:t>Повторное прохождение Квеста невозможно для одного Представителя</a:t>
            </a:r>
            <a:endParaRPr lang="ru-RU" sz="2000" dirty="0">
              <a:latin typeface="Gabriola" panose="04040605051002020D02" pitchFamily="82" charset="0"/>
            </a:endParaRPr>
          </a:p>
          <a:p>
            <a:pPr marL="285750" indent="-28575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Gabriola" panose="04040605051002020D02" pitchFamily="82" charset="0"/>
              </a:rPr>
              <a:t>Время прохождения Квеста не ограничено, ответы можно сохранять в черновик</a:t>
            </a:r>
            <a:endParaRPr lang="ru-RU" sz="2000" dirty="0">
              <a:latin typeface="Gabriola" panose="04040605051002020D02" pitchFamily="82" charset="0"/>
            </a:endParaRPr>
          </a:p>
        </p:txBody>
      </p:sp>
      <p:pic>
        <p:nvPicPr>
          <p:cNvPr id="8194" name="Picture 2" descr="https://img.allsoft.ru/Screens/news/2012/04/25/te_362700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298" y="1220456"/>
            <a:ext cx="2127093" cy="137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109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629" y="68262"/>
            <a:ext cx="11793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Gabriola" panose="04040605051002020D02" pitchFamily="82" charset="0"/>
              </a:rPr>
              <a:t>Интернет-ресурсы: 3) </a:t>
            </a:r>
            <a:r>
              <a:rPr lang="ru-RU" sz="3600" b="1" i="1" dirty="0" smtClean="0">
                <a:solidFill>
                  <a:srgbClr val="2F96A1"/>
                </a:solidFill>
                <a:latin typeface="Gabriola" panose="04040605051002020D02" pitchFamily="82" charset="0"/>
              </a:rPr>
              <a:t>Портал ЖКХ</a:t>
            </a:r>
            <a:r>
              <a:rPr lang="en-US" sz="3600" b="1" i="1" dirty="0" smtClean="0">
                <a:solidFill>
                  <a:srgbClr val="2F96A1"/>
                </a:solidFill>
                <a:latin typeface="Gabriola" panose="04040605051002020D02" pitchFamily="82" charset="0"/>
              </a:rPr>
              <a:t>     </a:t>
            </a:r>
            <a:r>
              <a:rPr lang="ru-RU" sz="3600" b="1" i="1" dirty="0" smtClean="0">
                <a:solidFill>
                  <a:srgbClr val="2F96A1"/>
                </a:solidFill>
                <a:latin typeface="Gabriola" panose="04040605051002020D02" pitchFamily="82" charset="0"/>
              </a:rPr>
              <a:t>                         </a:t>
            </a:r>
            <a:r>
              <a:rPr lang="en-US" sz="3600" b="1" i="1" u="sng" dirty="0" smtClean="0">
                <a:solidFill>
                  <a:srgbClr val="0070C0"/>
                </a:solidFill>
                <a:latin typeface="Gabriola" panose="04040605051002020D02" pitchFamily="82" charset="0"/>
              </a:rPr>
              <a:t>gilkom-complex.ru</a:t>
            </a:r>
            <a:endParaRPr lang="ru-RU" sz="3600" b="1" i="1" u="sng" dirty="0">
              <a:solidFill>
                <a:srgbClr val="0070C0"/>
              </a:solidFill>
              <a:latin typeface="Gabriola" panose="04040605051002020D02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3630" y="762718"/>
            <a:ext cx="11793705" cy="45719"/>
          </a:xfrm>
          <a:prstGeom prst="rect">
            <a:avLst/>
          </a:prstGeom>
          <a:solidFill>
            <a:srgbClr val="2F96A1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www.shakhty-edu.ru/faq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335" y="4552748"/>
            <a:ext cx="3185158" cy="210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902230" y="4364723"/>
            <a:ext cx="3289770" cy="2291144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printdraft.ru/images/easyblog_images/258/list_v_kletku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686"/>
          <a:stretch/>
        </p:blipFill>
        <p:spPr bwMode="auto">
          <a:xfrm>
            <a:off x="125863" y="858940"/>
            <a:ext cx="7706126" cy="192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printdraft.ru/images/easyblog_images/258/list_v_kletku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2485"/>
          <a:stretch/>
        </p:blipFill>
        <p:spPr bwMode="auto">
          <a:xfrm>
            <a:off x="125863" y="2907044"/>
            <a:ext cx="7706126" cy="133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printdraft.ru/images/easyblog_images/258/list_v_kletku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99" b="64196"/>
          <a:stretch/>
        </p:blipFill>
        <p:spPr bwMode="auto">
          <a:xfrm>
            <a:off x="128542" y="4367239"/>
            <a:ext cx="7706126" cy="223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4972">
            <a:off x="10636393" y="5262279"/>
            <a:ext cx="644196" cy="49603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822">
            <a:off x="10967043" y="6219824"/>
            <a:ext cx="644196" cy="4960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-4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16377">
            <a:off x="7938195" y="4949784"/>
            <a:ext cx="644196" cy="4960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3184" y="769545"/>
            <a:ext cx="5817557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400" b="1" dirty="0">
                <a:solidFill>
                  <a:srgbClr val="0070C0"/>
                </a:solidFill>
                <a:latin typeface="Gabriola" panose="04040605051002020D02" pitchFamily="82" charset="0"/>
              </a:rPr>
              <a:t>О Портале</a:t>
            </a:r>
          </a:p>
          <a:p>
            <a:pPr marL="342900" indent="-3429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Gabriola" panose="04040605051002020D02" pitchFamily="82" charset="0"/>
              </a:rPr>
              <a:t>Структурированная информация об </a:t>
            </a:r>
            <a:r>
              <a:rPr lang="ru-RU" sz="2000" dirty="0">
                <a:latin typeface="Gabriola" panose="04040605051002020D02" pitchFamily="82" charset="0"/>
              </a:rPr>
              <a:t>участниках отрасли ЖКХ и жилищном </a:t>
            </a:r>
            <a:r>
              <a:rPr lang="ru-RU" sz="2000" dirty="0" smtClean="0">
                <a:latin typeface="Gabriola" panose="04040605051002020D02" pitchFamily="82" charset="0"/>
              </a:rPr>
              <a:t>фонде</a:t>
            </a:r>
          </a:p>
          <a:p>
            <a:pPr marL="342900" indent="-3429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Gabriola" panose="04040605051002020D02" pitchFamily="82" charset="0"/>
              </a:rPr>
              <a:t>Сведения о лицевом счете</a:t>
            </a:r>
          </a:p>
          <a:p>
            <a:pPr marL="342900" indent="-3429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Gabriola" panose="04040605051002020D02" pitchFamily="82" charset="0"/>
              </a:rPr>
              <a:t>Электронные паспорта многоквартирных домов</a:t>
            </a:r>
          </a:p>
          <a:p>
            <a:pPr marL="342900" indent="-3429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Gabriola" panose="04040605051002020D02" pitchFamily="82" charset="0"/>
              </a:rPr>
              <a:t>Электронная приемная Жилищного комитета</a:t>
            </a:r>
          </a:p>
          <a:p>
            <a:pPr marL="342900" indent="-3429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Gabriola" panose="04040605051002020D02" pitchFamily="82" charset="0"/>
              </a:rPr>
              <a:t>Справочники</a:t>
            </a:r>
          </a:p>
          <a:p>
            <a:pPr marL="342900" indent="-3429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Gabriola" panose="04040605051002020D02" pitchFamily="82" charset="0"/>
              </a:rPr>
              <a:t>Жилищная политика</a:t>
            </a:r>
          </a:p>
          <a:p>
            <a:pPr marL="342900" indent="-3429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Gabriola" panose="04040605051002020D02" pitchFamily="82" charset="0"/>
              </a:rPr>
              <a:t>Ремонтные программы и др.</a:t>
            </a:r>
            <a:endParaRPr lang="ru-RU" sz="2000" dirty="0">
              <a:latin typeface="Gabriola" panose="04040605051002020D02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4668" y="888172"/>
            <a:ext cx="4325556" cy="3355338"/>
          </a:xfrm>
          <a:prstGeom prst="rect">
            <a:avLst/>
          </a:prstGeom>
          <a:ln w="15875">
            <a:solidFill>
              <a:srgbClr val="C54DF5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140" y="820616"/>
            <a:ext cx="526195" cy="4086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732" y="798312"/>
            <a:ext cx="526195" cy="408678"/>
          </a:xfrm>
          <a:prstGeom prst="rect">
            <a:avLst/>
          </a:prstGeom>
        </p:spPr>
      </p:pic>
      <p:pic>
        <p:nvPicPr>
          <p:cNvPr id="6146" name="Picture 2" descr="http://ujkh.ru/images/start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245" y="978105"/>
            <a:ext cx="1707598" cy="138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1815" y="2907044"/>
            <a:ext cx="8078621" cy="3841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Форма проведения конкурса </a:t>
            </a:r>
            <a:r>
              <a:rPr lang="ru-RU" sz="2400" dirty="0" smtClean="0">
                <a:solidFill>
                  <a:srgbClr val="CC00CC"/>
                </a:solidFill>
                <a:latin typeface="Gabriola" panose="04040605051002020D02" pitchFamily="82" charset="0"/>
              </a:rPr>
              <a:t>– Задания</a:t>
            </a:r>
          </a:p>
          <a:p>
            <a:pPr algn="ctr">
              <a:lnSpc>
                <a:spcPct val="70000"/>
              </a:lnSpc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Правила:</a:t>
            </a:r>
          </a:p>
          <a:p>
            <a:pPr>
              <a:lnSpc>
                <a:spcPct val="70000"/>
              </a:lnSpc>
            </a:pPr>
            <a:r>
              <a:rPr lang="ru-RU" sz="2000" i="1" dirty="0" smtClean="0">
                <a:latin typeface="Gabriola" panose="04040605051002020D02" pitchFamily="82" charset="0"/>
              </a:rPr>
              <a:t>1) авторизоваться </a:t>
            </a:r>
            <a:r>
              <a:rPr lang="ru-RU" sz="2000" b="1" i="1" dirty="0">
                <a:latin typeface="Gabriola" panose="04040605051002020D02" pitchFamily="82" charset="0"/>
              </a:rPr>
              <a:t>через ЕСИА</a:t>
            </a:r>
            <a:r>
              <a:rPr lang="ru-RU" sz="2000" i="1" dirty="0">
                <a:latin typeface="Gabriola" panose="04040605051002020D02" pitchFamily="82" charset="0"/>
              </a:rPr>
              <a:t>, </a:t>
            </a:r>
            <a:r>
              <a:rPr lang="ru-RU" sz="2000" i="1" dirty="0" smtClean="0">
                <a:latin typeface="Gabriola" panose="04040605051002020D02" pitchFamily="82" charset="0"/>
              </a:rPr>
              <a:t>2) выполнять задания через </a:t>
            </a:r>
            <a:r>
              <a:rPr lang="ru-RU" sz="2000" b="1" i="1" dirty="0" smtClean="0">
                <a:latin typeface="Gabriola" panose="04040605051002020D02" pitchFamily="82" charset="0"/>
              </a:rPr>
              <a:t>Личный кабинет</a:t>
            </a:r>
            <a:r>
              <a:rPr lang="ru-RU" sz="2000" i="1" dirty="0" smtClean="0">
                <a:latin typeface="Gabriola" panose="04040605051002020D02" pitchFamily="82" charset="0"/>
              </a:rPr>
              <a:t>, 3) отметить </a:t>
            </a:r>
            <a:br>
              <a:rPr lang="ru-RU" sz="2000" i="1" dirty="0" smtClean="0">
                <a:latin typeface="Gabriola" panose="04040605051002020D02" pitchFamily="82" charset="0"/>
              </a:rPr>
            </a:br>
            <a:r>
              <a:rPr lang="ru-RU" sz="2000" b="1" i="1" dirty="0" smtClean="0">
                <a:latin typeface="Gabriola" panose="04040605051002020D02" pitchFamily="82" charset="0"/>
              </a:rPr>
              <a:t>участие в конкурсе</a:t>
            </a:r>
            <a:r>
              <a:rPr lang="ru-RU" sz="2000" i="1" dirty="0" smtClean="0">
                <a:latin typeface="Gabriola" panose="04040605051002020D02" pitchFamily="82" charset="0"/>
              </a:rPr>
              <a:t>, 4) ввести </a:t>
            </a:r>
            <a:r>
              <a:rPr lang="ru-RU" sz="2000" b="1" i="1" dirty="0" smtClean="0">
                <a:latin typeface="Gabriola" panose="04040605051002020D02" pitchFamily="82" charset="0"/>
              </a:rPr>
              <a:t>идентификатор</a:t>
            </a:r>
            <a:r>
              <a:rPr lang="ru-RU" sz="2000" i="1" dirty="0" smtClean="0">
                <a:latin typeface="Gabriola" panose="04040605051002020D02" pitchFamily="82" charset="0"/>
              </a:rPr>
              <a:t> </a:t>
            </a:r>
            <a:r>
              <a:rPr lang="ru-RU" sz="2000" i="1" dirty="0">
                <a:latin typeface="Gabriola" panose="04040605051002020D02" pitchFamily="82" charset="0"/>
              </a:rPr>
              <a:t>школьника </a:t>
            </a:r>
            <a:r>
              <a:rPr lang="ru-RU" sz="2000" i="1" dirty="0" smtClean="0">
                <a:latin typeface="Gabriola" panose="04040605051002020D02" pitchFamily="82" charset="0"/>
              </a:rPr>
              <a:t>и свой </a:t>
            </a:r>
            <a:r>
              <a:rPr lang="en-US" sz="2000" b="1" i="1" dirty="0" smtClean="0">
                <a:latin typeface="Gabriola" panose="04040605051002020D02" pitchFamily="82" charset="0"/>
              </a:rPr>
              <a:t>e-mail</a:t>
            </a:r>
            <a:endParaRPr lang="ru-RU" sz="2000" b="1" i="1" dirty="0" smtClean="0">
              <a:latin typeface="Gabriola" panose="04040605051002020D02" pitchFamily="82" charset="0"/>
            </a:endParaRPr>
          </a:p>
          <a:p>
            <a:pPr>
              <a:lnSpc>
                <a:spcPct val="70000"/>
              </a:lnSpc>
            </a:pPr>
            <a:endParaRPr lang="ru-RU" sz="2000" b="1" dirty="0" smtClean="0">
              <a:latin typeface="Gabriola" panose="04040605051002020D02" pitchFamily="82" charset="0"/>
            </a:endParaRPr>
          </a:p>
          <a:p>
            <a:pPr marL="342900" indent="-342900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CC00CC"/>
                </a:solidFill>
                <a:latin typeface="Gabriola" panose="04040605051002020D02" pitchFamily="82" charset="0"/>
              </a:rPr>
              <a:t>Отправка </a:t>
            </a:r>
            <a:r>
              <a:rPr lang="ru-RU" sz="2000" dirty="0">
                <a:solidFill>
                  <a:srgbClr val="CC00CC"/>
                </a:solidFill>
                <a:latin typeface="Gabriola" panose="04040605051002020D02" pitchFamily="82" charset="0"/>
              </a:rPr>
              <a:t>сообщения</a:t>
            </a:r>
            <a:r>
              <a:rPr lang="ru-RU" sz="2000" dirty="0">
                <a:latin typeface="Gabriola" panose="04040605051002020D02" pitchFamily="82" charset="0"/>
              </a:rPr>
              <a:t> в адрес управляющей компании (раскрытие информации </a:t>
            </a:r>
            <a:r>
              <a:rPr lang="ru-RU" sz="2000" dirty="0" smtClean="0">
                <a:latin typeface="Gabriola" panose="04040605051002020D02" pitchFamily="82" charset="0"/>
              </a:rPr>
              <a:t>управляющими </a:t>
            </a:r>
            <a:r>
              <a:rPr lang="ru-RU" sz="2000" dirty="0">
                <a:latin typeface="Gabriola" panose="04040605051002020D02" pitchFamily="82" charset="0"/>
              </a:rPr>
              <a:t>компаниями, заполнение электронного паспорта многоквартирного дома</a:t>
            </a:r>
            <a:r>
              <a:rPr lang="ru-RU" sz="2000" dirty="0" smtClean="0">
                <a:latin typeface="Gabriola" panose="04040605051002020D02" pitchFamily="82" charset="0"/>
              </a:rPr>
              <a:t>) </a:t>
            </a:r>
          </a:p>
          <a:p>
            <a:pPr marL="342900" indent="-342900">
              <a:lnSpc>
                <a:spcPct val="70000"/>
              </a:lnSpc>
              <a:buFont typeface="Courier New" panose="02070309020205020404" pitchFamily="49" charset="0"/>
              <a:buChar char="o"/>
            </a:pPr>
            <a:r>
              <a:rPr lang="ru-RU" sz="2000" i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Выполнение задания – </a:t>
            </a:r>
            <a:r>
              <a:rPr lang="ru-RU" sz="2000" b="1" i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максимум 2 раза</a:t>
            </a:r>
          </a:p>
          <a:p>
            <a:pPr marL="342900" indent="-342900">
              <a:lnSpc>
                <a:spcPct val="70000"/>
              </a:lnSpc>
              <a:buFont typeface="Courier New" panose="02070309020205020404" pitchFamily="49" charset="0"/>
              <a:buChar char="o"/>
            </a:pPr>
            <a:endParaRPr lang="ru-RU" sz="2000" b="1" i="1" dirty="0" smtClean="0">
              <a:solidFill>
                <a:srgbClr val="0070C0"/>
              </a:solidFill>
              <a:latin typeface="Gabriola" panose="04040605051002020D02" pitchFamily="82" charset="0"/>
            </a:endParaRPr>
          </a:p>
          <a:p>
            <a:pPr marL="342900" indent="-342900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CC00CC"/>
                </a:solidFill>
                <a:latin typeface="Gabriola" panose="04040605051002020D02" pitchFamily="82" charset="0"/>
              </a:rPr>
              <a:t>Добавление</a:t>
            </a:r>
            <a:r>
              <a:rPr lang="ru-RU" sz="2000" dirty="0" smtClean="0">
                <a:latin typeface="Gabriola" panose="04040605051002020D02" pitchFamily="82" charset="0"/>
              </a:rPr>
              <a:t> </a:t>
            </a:r>
            <a:r>
              <a:rPr lang="ru-RU" sz="2000" dirty="0" smtClean="0">
                <a:solidFill>
                  <a:srgbClr val="CC00CC"/>
                </a:solidFill>
                <a:latin typeface="Gabriola" panose="04040605051002020D02" pitchFamily="82" charset="0"/>
              </a:rPr>
              <a:t>электронного </a:t>
            </a:r>
            <a:r>
              <a:rPr lang="ru-RU" sz="2000" dirty="0">
                <a:solidFill>
                  <a:srgbClr val="CC00CC"/>
                </a:solidFill>
                <a:latin typeface="Gabriola" panose="04040605051002020D02" pitchFamily="82" charset="0"/>
              </a:rPr>
              <a:t>паспорта </a:t>
            </a:r>
            <a:r>
              <a:rPr lang="ru-RU" sz="2000" dirty="0">
                <a:latin typeface="Gabriola" panose="04040605051002020D02" pitchFamily="82" charset="0"/>
              </a:rPr>
              <a:t>многоквартирного </a:t>
            </a:r>
            <a:r>
              <a:rPr lang="ru-RU" sz="2000" dirty="0" smtClean="0">
                <a:latin typeface="Gabriola" panose="04040605051002020D02" pitchFamily="82" charset="0"/>
              </a:rPr>
              <a:t>дома</a:t>
            </a:r>
          </a:p>
          <a:p>
            <a:pPr marL="342900" indent="-342900">
              <a:lnSpc>
                <a:spcPct val="70000"/>
              </a:lnSpc>
              <a:buFont typeface="Courier New" panose="02070309020205020404" pitchFamily="49" charset="0"/>
              <a:buChar char="o"/>
            </a:pPr>
            <a:r>
              <a:rPr lang="ru-RU" sz="2000" i="1" dirty="0">
                <a:solidFill>
                  <a:srgbClr val="0070C0"/>
                </a:solidFill>
                <a:latin typeface="Gabriola" panose="04040605051002020D02" pitchFamily="82" charset="0"/>
              </a:rPr>
              <a:t>Выполнение задания – </a:t>
            </a:r>
            <a:r>
              <a:rPr lang="ru-RU" sz="2000" b="1" i="1" dirty="0">
                <a:solidFill>
                  <a:srgbClr val="0070C0"/>
                </a:solidFill>
                <a:latin typeface="Gabriola" panose="04040605051002020D02" pitchFamily="82" charset="0"/>
              </a:rPr>
              <a:t>максимум </a:t>
            </a:r>
            <a:r>
              <a:rPr lang="ru-RU" sz="2000" b="1" i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1 раз</a:t>
            </a:r>
          </a:p>
          <a:p>
            <a:pPr marL="342900" indent="-342900">
              <a:lnSpc>
                <a:spcPct val="70000"/>
              </a:lnSpc>
              <a:buFont typeface="Courier New" panose="02070309020205020404" pitchFamily="49" charset="0"/>
              <a:buChar char="o"/>
            </a:pPr>
            <a:endParaRPr lang="ru-RU" sz="2000" b="1" i="1" dirty="0">
              <a:solidFill>
                <a:srgbClr val="0070C0"/>
              </a:solidFill>
              <a:latin typeface="Gabriola" panose="04040605051002020D02" pitchFamily="82" charset="0"/>
            </a:endParaRPr>
          </a:p>
          <a:p>
            <a:pPr marL="342900" indent="-342900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CC00CC"/>
                </a:solidFill>
                <a:latin typeface="Gabriola" panose="04040605051002020D02" pitchFamily="82" charset="0"/>
              </a:rPr>
              <a:t>Ввод </a:t>
            </a:r>
            <a:r>
              <a:rPr lang="ru-RU" sz="2000" dirty="0">
                <a:solidFill>
                  <a:srgbClr val="CC00CC"/>
                </a:solidFill>
                <a:latin typeface="Gabriola" panose="04040605051002020D02" pitchFamily="82" charset="0"/>
              </a:rPr>
              <a:t>показаний приборов </a:t>
            </a:r>
            <a:r>
              <a:rPr lang="ru-RU" sz="2000" dirty="0" smtClean="0">
                <a:solidFill>
                  <a:srgbClr val="CC00CC"/>
                </a:solidFill>
                <a:latin typeface="Gabriola" panose="04040605051002020D02" pitchFamily="82" charset="0"/>
              </a:rPr>
              <a:t>учета (после добавления лицевого счета)</a:t>
            </a:r>
          </a:p>
          <a:p>
            <a:pPr marL="342900" indent="-342900">
              <a:lnSpc>
                <a:spcPct val="70000"/>
              </a:lnSpc>
              <a:buFont typeface="Courier New" panose="02070309020205020404" pitchFamily="49" charset="0"/>
              <a:buChar char="o"/>
            </a:pPr>
            <a:r>
              <a:rPr lang="ru-RU" sz="2000" i="1" dirty="0">
                <a:solidFill>
                  <a:srgbClr val="0070C0"/>
                </a:solidFill>
                <a:latin typeface="Gabriola" panose="04040605051002020D02" pitchFamily="82" charset="0"/>
              </a:rPr>
              <a:t>Выполнение задания – </a:t>
            </a:r>
            <a:r>
              <a:rPr lang="ru-RU" sz="2000" b="1" i="1" dirty="0">
                <a:solidFill>
                  <a:srgbClr val="0070C0"/>
                </a:solidFill>
                <a:latin typeface="Gabriola" panose="04040605051002020D02" pitchFamily="82" charset="0"/>
              </a:rPr>
              <a:t>максимум 1 </a:t>
            </a:r>
            <a:r>
              <a:rPr lang="ru-RU" sz="2000" b="1" i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раз</a:t>
            </a:r>
          </a:p>
          <a:p>
            <a:pPr marL="342900" indent="-342900">
              <a:lnSpc>
                <a:spcPct val="70000"/>
              </a:lnSpc>
              <a:buFont typeface="Courier New" panose="02070309020205020404" pitchFamily="49" charset="0"/>
              <a:buChar char="o"/>
            </a:pPr>
            <a:endParaRPr lang="ru-RU" sz="2000" b="1" i="1" dirty="0">
              <a:solidFill>
                <a:srgbClr val="0070C0"/>
              </a:solidFill>
              <a:latin typeface="Gabriola" panose="04040605051002020D02" pitchFamily="82" charset="0"/>
            </a:endParaRPr>
          </a:p>
          <a:p>
            <a:pPr marL="342900" indent="-342900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CC00CC"/>
                </a:solidFill>
                <a:latin typeface="Gabriola" panose="04040605051002020D02" pitchFamily="82" charset="0"/>
              </a:rPr>
              <a:t>Добавление</a:t>
            </a:r>
            <a:r>
              <a:rPr lang="ru-RU" sz="2000" dirty="0" smtClean="0">
                <a:latin typeface="Gabriola" panose="04040605051002020D02" pitchFamily="82" charset="0"/>
              </a:rPr>
              <a:t> </a:t>
            </a:r>
            <a:r>
              <a:rPr lang="ru-RU" sz="2000" dirty="0" smtClean="0">
                <a:solidFill>
                  <a:srgbClr val="CC00CC"/>
                </a:solidFill>
                <a:latin typeface="Gabriola" panose="04040605051002020D02" pitchFamily="82" charset="0"/>
              </a:rPr>
              <a:t>лицевого счета</a:t>
            </a:r>
            <a:endParaRPr lang="ru-RU" sz="2000" dirty="0">
              <a:solidFill>
                <a:srgbClr val="CC00CC"/>
              </a:solidFill>
              <a:latin typeface="Gabriola" panose="04040605051002020D02" pitchFamily="82" charset="0"/>
            </a:endParaRPr>
          </a:p>
          <a:p>
            <a:pPr marL="342900" indent="-342900">
              <a:lnSpc>
                <a:spcPct val="70000"/>
              </a:lnSpc>
              <a:buFont typeface="Courier New" panose="02070309020205020404" pitchFamily="49" charset="0"/>
              <a:buChar char="o"/>
            </a:pPr>
            <a:r>
              <a:rPr lang="ru-RU" sz="2000" i="1" dirty="0">
                <a:solidFill>
                  <a:srgbClr val="0070C0"/>
                </a:solidFill>
                <a:latin typeface="Gabriola" panose="04040605051002020D02" pitchFamily="82" charset="0"/>
              </a:rPr>
              <a:t>Выполнение задания – </a:t>
            </a:r>
            <a:r>
              <a:rPr lang="ru-RU" sz="2000" b="1" i="1" dirty="0">
                <a:solidFill>
                  <a:srgbClr val="0070C0"/>
                </a:solidFill>
                <a:latin typeface="Gabriola" panose="04040605051002020D02" pitchFamily="82" charset="0"/>
              </a:rPr>
              <a:t>максимум 1 </a:t>
            </a:r>
            <a:r>
              <a:rPr lang="ru-RU" sz="2000" b="1" i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раз</a:t>
            </a:r>
            <a:endParaRPr lang="ru-RU" sz="2000" b="1" i="1" dirty="0">
              <a:solidFill>
                <a:srgbClr val="0070C0"/>
              </a:solidFill>
              <a:latin typeface="Gabriola" panose="04040605051002020D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2788" y="4498974"/>
            <a:ext cx="3572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70000"/>
              </a:lnSpc>
              <a:buFont typeface="Courier New" panose="02070309020205020404" pitchFamily="49" charset="0"/>
              <a:buChar char="o"/>
            </a:pPr>
            <a:r>
              <a:rPr lang="ru-RU" sz="2000" i="1" dirty="0">
                <a:solidFill>
                  <a:srgbClr val="0070C0"/>
                </a:solidFill>
                <a:latin typeface="Gabriola" panose="04040605051002020D02" pitchFamily="82" charset="0"/>
              </a:rPr>
              <a:t>За выполнение задания – </a:t>
            </a:r>
            <a:r>
              <a:rPr lang="ru-RU" sz="2000" i="1" dirty="0">
                <a:solidFill>
                  <a:srgbClr val="FF0000"/>
                </a:solidFill>
                <a:latin typeface="Gabriola" panose="04040605051002020D02" pitchFamily="82" charset="0"/>
              </a:rPr>
              <a:t>3 балла</a:t>
            </a:r>
            <a:endParaRPr lang="ru-RU" sz="2000" i="1" dirty="0">
              <a:solidFill>
                <a:srgbClr val="0070C0"/>
              </a:solidFill>
              <a:latin typeface="Gabriola" panose="04040605051002020D02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67329" y="5162099"/>
            <a:ext cx="3572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70000"/>
              </a:lnSpc>
              <a:buFont typeface="Courier New" panose="02070309020205020404" pitchFamily="49" charset="0"/>
              <a:buChar char="o"/>
            </a:pPr>
            <a:r>
              <a:rPr lang="ru-RU" sz="2000" i="1" dirty="0">
                <a:solidFill>
                  <a:srgbClr val="0070C0"/>
                </a:solidFill>
                <a:latin typeface="Gabriola" panose="04040605051002020D02" pitchFamily="82" charset="0"/>
              </a:rPr>
              <a:t>За выполнение задания – </a:t>
            </a:r>
            <a:r>
              <a:rPr lang="ru-RU" sz="2000" i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2 </a:t>
            </a:r>
            <a:r>
              <a:rPr lang="ru-RU" sz="2000" i="1" dirty="0">
                <a:solidFill>
                  <a:srgbClr val="FF0000"/>
                </a:solidFill>
                <a:latin typeface="Gabriola" panose="04040605051002020D02" pitchFamily="82" charset="0"/>
              </a:rPr>
              <a:t>балла</a:t>
            </a:r>
            <a:endParaRPr lang="ru-RU" sz="2000" i="1" dirty="0">
              <a:solidFill>
                <a:srgbClr val="0070C0"/>
              </a:solidFill>
              <a:latin typeface="Gabriola" panose="04040605051002020D02" pitchFamily="8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67330" y="6446408"/>
            <a:ext cx="3572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70000"/>
              </a:lnSpc>
              <a:buFont typeface="Courier New" panose="02070309020205020404" pitchFamily="49" charset="0"/>
              <a:buChar char="o"/>
            </a:pPr>
            <a:r>
              <a:rPr lang="ru-RU" sz="2000" i="1" dirty="0">
                <a:solidFill>
                  <a:srgbClr val="0070C0"/>
                </a:solidFill>
                <a:latin typeface="Gabriola" panose="04040605051002020D02" pitchFamily="82" charset="0"/>
              </a:rPr>
              <a:t>За выполнение задания – </a:t>
            </a:r>
            <a:r>
              <a:rPr lang="ru-RU" sz="2000" i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2 </a:t>
            </a:r>
            <a:r>
              <a:rPr lang="ru-RU" sz="2000" i="1" dirty="0">
                <a:solidFill>
                  <a:srgbClr val="FF0000"/>
                </a:solidFill>
                <a:latin typeface="Gabriola" panose="04040605051002020D02" pitchFamily="82" charset="0"/>
              </a:rPr>
              <a:t>балла</a:t>
            </a:r>
            <a:endParaRPr lang="ru-RU" sz="2000" i="1" dirty="0">
              <a:solidFill>
                <a:srgbClr val="0070C0"/>
              </a:solidFill>
              <a:latin typeface="Gabriola" panose="04040605051002020D02" pitchFamily="8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67329" y="5787860"/>
            <a:ext cx="3572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70000"/>
              </a:lnSpc>
              <a:buFont typeface="Courier New" panose="02070309020205020404" pitchFamily="49" charset="0"/>
              <a:buChar char="o"/>
            </a:pPr>
            <a:r>
              <a:rPr lang="ru-RU" sz="2000" i="1" dirty="0">
                <a:solidFill>
                  <a:srgbClr val="0070C0"/>
                </a:solidFill>
                <a:latin typeface="Gabriola" panose="04040605051002020D02" pitchFamily="82" charset="0"/>
              </a:rPr>
              <a:t>За выполнение задания – </a:t>
            </a:r>
            <a:r>
              <a:rPr lang="ru-RU" sz="2000" i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2 </a:t>
            </a:r>
            <a:r>
              <a:rPr lang="ru-RU" sz="2000" i="1" dirty="0">
                <a:solidFill>
                  <a:srgbClr val="FF0000"/>
                </a:solidFill>
                <a:latin typeface="Gabriola" panose="04040605051002020D02" pitchFamily="82" charset="0"/>
              </a:rPr>
              <a:t>балла</a:t>
            </a:r>
            <a:endParaRPr lang="ru-RU" sz="2000" i="1" dirty="0">
              <a:solidFill>
                <a:srgbClr val="0070C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850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629" y="68262"/>
            <a:ext cx="11793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Gabriola" panose="04040605051002020D02" pitchFamily="82" charset="0"/>
              </a:rPr>
              <a:t>Интернет-ресурсы: </a:t>
            </a:r>
            <a:r>
              <a:rPr lang="ru-RU" sz="3600" b="1" i="1" dirty="0">
                <a:latin typeface="Gabriola" panose="04040605051002020D02" pitchFamily="82" charset="0"/>
              </a:rPr>
              <a:t>4</a:t>
            </a:r>
            <a:r>
              <a:rPr lang="ru-RU" sz="3600" b="1" i="1" dirty="0" smtClean="0">
                <a:latin typeface="Gabriola" panose="04040605051002020D02" pitchFamily="82" charset="0"/>
              </a:rPr>
              <a:t>) </a:t>
            </a:r>
            <a:r>
              <a:rPr lang="ru-RU" sz="3600" b="1" i="1" dirty="0" smtClean="0">
                <a:solidFill>
                  <a:srgbClr val="2F96A1"/>
                </a:solidFill>
                <a:latin typeface="Gabriola" panose="04040605051002020D02" pitchFamily="82" charset="0"/>
              </a:rPr>
              <a:t>Наш Санкт-Петербург          </a:t>
            </a:r>
            <a:r>
              <a:rPr lang="en-US" sz="3600" b="1" i="1" u="sng" dirty="0">
                <a:solidFill>
                  <a:srgbClr val="0070C0"/>
                </a:solidFill>
                <a:latin typeface="Gabriola" panose="04040605051002020D02" pitchFamily="82" charset="0"/>
              </a:rPr>
              <a:t>gorod.gov.spb.ru</a:t>
            </a:r>
            <a:endParaRPr lang="ru-RU" sz="3600" b="1" i="1" u="sng" dirty="0">
              <a:solidFill>
                <a:srgbClr val="0070C0"/>
              </a:solidFill>
              <a:latin typeface="Gabriola" panose="04040605051002020D02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3630" y="762718"/>
            <a:ext cx="11793705" cy="45719"/>
          </a:xfrm>
          <a:prstGeom prst="rect">
            <a:avLst/>
          </a:prstGeom>
          <a:solidFill>
            <a:srgbClr val="2F96A1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www.shakhty-edu.ru/faq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335" y="4552748"/>
            <a:ext cx="3185158" cy="210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902230" y="4364723"/>
            <a:ext cx="3289770" cy="2291144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printdraft.ru/images/easyblog_images/258/list_v_kletku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686"/>
          <a:stretch/>
        </p:blipFill>
        <p:spPr bwMode="auto">
          <a:xfrm>
            <a:off x="128542" y="844031"/>
            <a:ext cx="7706126" cy="192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printdraft.ru/images/easyblog_images/258/list_v_kletku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2485"/>
          <a:stretch/>
        </p:blipFill>
        <p:spPr bwMode="auto">
          <a:xfrm>
            <a:off x="128542" y="2808564"/>
            <a:ext cx="7706126" cy="133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printdraft.ru/images/easyblog_images/258/list_v_kletku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99" b="64196"/>
          <a:stretch/>
        </p:blipFill>
        <p:spPr bwMode="auto">
          <a:xfrm>
            <a:off x="128542" y="4249891"/>
            <a:ext cx="7706126" cy="223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4972">
            <a:off x="11525812" y="5623325"/>
            <a:ext cx="644196" cy="49603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822">
            <a:off x="10907959" y="5836790"/>
            <a:ext cx="644196" cy="4960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-4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16377">
            <a:off x="11011991" y="5976482"/>
            <a:ext cx="644196" cy="49603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43956" y="844031"/>
            <a:ext cx="3985471" cy="3548708"/>
          </a:xfrm>
          <a:prstGeom prst="rect">
            <a:avLst/>
          </a:prstGeom>
          <a:ln w="15875">
            <a:solidFill>
              <a:srgbClr val="C54DF5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140" y="820616"/>
            <a:ext cx="526195" cy="4086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732" y="798312"/>
            <a:ext cx="526195" cy="40867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320" y="3850022"/>
            <a:ext cx="1531636" cy="162736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808442" y="4179473"/>
            <a:ext cx="11618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0">
                <a:solidFill>
                  <a:srgbClr val="0070C0"/>
                </a:solidFill>
                <a:latin typeface="Gabriola" panose="04040605051002020D02" pitchFamily="82" charset="0"/>
              </a:defRPr>
            </a:lvl1pPr>
          </a:lstStyle>
          <a:p>
            <a:r>
              <a:rPr lang="ru-RU" b="1" dirty="0" smtClean="0">
                <a:solidFill>
                  <a:schemeClr val="tx1"/>
                </a:solidFill>
              </a:rPr>
              <a:t>Ознакомьтесь с Правилами обработки сообщений!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8542" y="785577"/>
            <a:ext cx="8348642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О Портале</a:t>
            </a:r>
          </a:p>
          <a:p>
            <a:pPr>
              <a:lnSpc>
                <a:spcPct val="70000"/>
              </a:lnSpc>
            </a:pPr>
            <a:r>
              <a:rPr lang="ru-RU" sz="2000" i="1" dirty="0" smtClean="0">
                <a:latin typeface="Gabriola" panose="04040605051002020D02" pitchFamily="82" charset="0"/>
              </a:rPr>
              <a:t>Каждый петербуржец может участвовать в жизни города:</a:t>
            </a:r>
          </a:p>
          <a:p>
            <a:pPr marL="342900" indent="-3429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CC00CC"/>
                </a:solidFill>
                <a:latin typeface="Gabriola" panose="04040605051002020D02" pitchFamily="82" charset="0"/>
              </a:rPr>
              <a:t>Отправка сообщений </a:t>
            </a:r>
            <a:r>
              <a:rPr lang="ru-RU" sz="2000" dirty="0" smtClean="0">
                <a:latin typeface="Gabriola" panose="04040605051002020D02" pitchFamily="82" charset="0"/>
              </a:rPr>
              <a:t>о городских проблемах </a:t>
            </a:r>
            <a:br>
              <a:rPr lang="ru-RU" sz="2000" dirty="0" smtClean="0">
                <a:latin typeface="Gabriola" panose="04040605051002020D02" pitchFamily="82" charset="0"/>
              </a:rPr>
            </a:br>
            <a:r>
              <a:rPr lang="ru-RU" sz="2000" dirty="0" smtClean="0">
                <a:latin typeface="Gabriola" panose="04040605051002020D02" pitchFamily="82" charset="0"/>
              </a:rPr>
              <a:t>как с Портала, так и через мобильное приложение</a:t>
            </a:r>
          </a:p>
          <a:p>
            <a:pPr marL="342900" indent="-3429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CC00CC"/>
                </a:solidFill>
                <a:latin typeface="Gabriola" panose="04040605051002020D02" pitchFamily="82" charset="0"/>
              </a:rPr>
              <a:t>Личный кабинет</a:t>
            </a:r>
            <a:r>
              <a:rPr lang="ru-RU" sz="2000" dirty="0" smtClean="0">
                <a:latin typeface="Gabriola" panose="04040605051002020D02" pitchFamily="82" charset="0"/>
              </a:rPr>
              <a:t>, </a:t>
            </a:r>
            <a:r>
              <a:rPr lang="ru-RU" sz="2000" dirty="0" smtClean="0">
                <a:solidFill>
                  <a:srgbClr val="CC00CC"/>
                </a:solidFill>
                <a:latin typeface="Gabriola" panose="04040605051002020D02" pitchFamily="82" charset="0"/>
              </a:rPr>
              <a:t>обратная </a:t>
            </a:r>
            <a:r>
              <a:rPr lang="ru-RU" sz="2000" dirty="0">
                <a:solidFill>
                  <a:srgbClr val="CC00CC"/>
                </a:solidFill>
                <a:latin typeface="Gabriola" panose="04040605051002020D02" pitchFamily="82" charset="0"/>
              </a:rPr>
              <a:t>связь </a:t>
            </a:r>
            <a:r>
              <a:rPr lang="ru-RU" sz="2000" dirty="0">
                <a:latin typeface="Gabriola" panose="04040605051002020D02" pitchFamily="82" charset="0"/>
              </a:rPr>
              <a:t>и получение уведомлений о рассмотрении </a:t>
            </a:r>
            <a:r>
              <a:rPr lang="ru-RU" sz="2000" dirty="0" smtClean="0">
                <a:latin typeface="Gabriola" panose="04040605051002020D02" pitchFamily="82" charset="0"/>
              </a:rPr>
              <a:t>проблемы</a:t>
            </a:r>
          </a:p>
          <a:p>
            <a:pPr marL="342900" indent="-3429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Gabriola" panose="04040605051002020D02" pitchFamily="82" charset="0"/>
              </a:rPr>
              <a:t>Размещение сообщений и ответов на них в открытом доступе</a:t>
            </a:r>
          </a:p>
          <a:p>
            <a:pPr marL="342900" indent="-3429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CC00CC"/>
                </a:solidFill>
                <a:latin typeface="Gabriola" panose="04040605051002020D02" pitchFamily="82" charset="0"/>
              </a:rPr>
              <a:t>Онлайн-контроль сроков и качества </a:t>
            </a:r>
            <a:r>
              <a:rPr lang="ru-RU" sz="2000" dirty="0" smtClean="0">
                <a:latin typeface="Gabriola" panose="04040605051002020D02" pitchFamily="82" charset="0"/>
              </a:rPr>
              <a:t>проводимых работ</a:t>
            </a:r>
            <a:r>
              <a:rPr lang="ru-RU" sz="2000" dirty="0" smtClean="0">
                <a:solidFill>
                  <a:srgbClr val="CC00CC"/>
                </a:solidFill>
                <a:latin typeface="Gabriola" panose="04040605051002020D02" pitchFamily="82" charset="0"/>
              </a:rPr>
              <a:t> </a:t>
            </a:r>
            <a:endParaRPr lang="ru-RU" sz="2000" dirty="0" smtClean="0">
              <a:latin typeface="Gabriola" panose="04040605051002020D02" pitchFamily="82" charset="0"/>
            </a:endParaRPr>
          </a:p>
          <a:p>
            <a:pPr marL="342900" indent="-3429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CC00CC"/>
                </a:solidFill>
                <a:latin typeface="Gabriola" panose="04040605051002020D02" pitchFamily="82" charset="0"/>
              </a:rPr>
              <a:t>Информация </a:t>
            </a:r>
            <a:r>
              <a:rPr lang="ru-RU" sz="2000" dirty="0" smtClean="0">
                <a:latin typeface="Gabriola" panose="04040605051002020D02" pitchFamily="82" charset="0"/>
              </a:rPr>
              <a:t>об объектах городской инфраструктуры</a:t>
            </a:r>
          </a:p>
          <a:p>
            <a:pPr marL="342900" indent="-3429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CC00CC"/>
                </a:solidFill>
                <a:latin typeface="Gabriola" panose="04040605051002020D02" pitchFamily="82" charset="0"/>
              </a:rPr>
              <a:t>Карта событий: </a:t>
            </a:r>
            <a:r>
              <a:rPr lang="ru-RU" sz="2000" dirty="0" smtClean="0">
                <a:latin typeface="Gabriola" panose="04040605051002020D02" pitchFamily="82" charset="0"/>
              </a:rPr>
              <a:t>отключения , связанные с ремонтными работами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3629" y="2770187"/>
            <a:ext cx="8348642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Форма проведения конкурса - </a:t>
            </a:r>
            <a:r>
              <a:rPr lang="ru-RU" sz="2000" dirty="0">
                <a:solidFill>
                  <a:srgbClr val="CC00CC"/>
                </a:solidFill>
                <a:latin typeface="Gabriola" panose="04040605051002020D02" pitchFamily="82" charset="0"/>
              </a:rPr>
              <a:t>Задания</a:t>
            </a:r>
          </a:p>
          <a:p>
            <a:pPr marL="342900" indent="-3429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Gabriola" panose="04040605051002020D02" pitchFamily="82" charset="0"/>
              </a:rPr>
              <a:t>сообщить о проблеме  через Портал, с мобильного телефона, «поделиться» в </a:t>
            </a:r>
            <a:r>
              <a:rPr lang="ru-RU" sz="2000" dirty="0" err="1" smtClean="0">
                <a:latin typeface="Gabriola" panose="04040605051002020D02" pitchFamily="82" charset="0"/>
              </a:rPr>
              <a:t>соц.сетях</a:t>
            </a:r>
            <a:endParaRPr lang="ru-RU" dirty="0">
              <a:solidFill>
                <a:srgbClr val="CC00CC"/>
              </a:solidFill>
              <a:latin typeface="Gabriola" panose="04040605051002020D02" pitchFamily="82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9228239" y="5232549"/>
            <a:ext cx="1531636" cy="1627364"/>
            <a:chOff x="9953558" y="4607905"/>
            <a:chExt cx="1531636" cy="1627364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3558" y="4607905"/>
              <a:ext cx="1531636" cy="1627364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0138453" y="4836811"/>
              <a:ext cx="116184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400" b="0">
                  <a:solidFill>
                    <a:srgbClr val="0070C0"/>
                  </a:solidFill>
                  <a:latin typeface="Gabriola" panose="04040605051002020D02" pitchFamily="82" charset="0"/>
                </a:defRPr>
              </a:lvl1pPr>
            </a:lstStyle>
            <a:p>
              <a:r>
                <a:rPr lang="ru-RU" dirty="0" smtClean="0">
                  <a:solidFill>
                    <a:schemeClr val="tx1"/>
                  </a:solidFill>
                </a:rPr>
                <a:t>Зафиксируйте проблему  с помощью телефона или фотоаппарата!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7858880" y="4532308"/>
            <a:ext cx="1490470" cy="1583625"/>
            <a:chOff x="5313435" y="2381277"/>
            <a:chExt cx="1490470" cy="1583625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3435" y="2381277"/>
              <a:ext cx="1490470" cy="1583625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5551688" y="2818693"/>
              <a:ext cx="116184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400" b="0">
                  <a:solidFill>
                    <a:srgbClr val="0070C0"/>
                  </a:solidFill>
                  <a:latin typeface="Gabriola" panose="04040605051002020D02" pitchFamily="82" charset="0"/>
                </a:defRPr>
              </a:lvl1pPr>
            </a:lstStyle>
            <a:p>
              <a:r>
                <a:rPr lang="ru-RU" dirty="0">
                  <a:solidFill>
                    <a:schemeClr val="tx1"/>
                  </a:solidFill>
                </a:rPr>
                <a:t>Установите мобильное приложение!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16064" y="3336496"/>
            <a:ext cx="9112175" cy="253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400" b="1" dirty="0">
                <a:solidFill>
                  <a:srgbClr val="0070C0"/>
                </a:solidFill>
                <a:latin typeface="Gabriola" panose="04040605051002020D02" pitchFamily="82" charset="0"/>
              </a:rPr>
              <a:t>В</a:t>
            </a:r>
            <a:r>
              <a:rPr lang="ru-RU" sz="24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ыполнение  Заданий</a:t>
            </a:r>
          </a:p>
          <a:p>
            <a:pPr>
              <a:lnSpc>
                <a:spcPct val="70000"/>
              </a:lnSpc>
            </a:pPr>
            <a:r>
              <a:rPr lang="ru-RU" sz="2000" b="1" dirty="0" smtClean="0">
                <a:latin typeface="Gabriola" panose="04040605051002020D02" pitchFamily="82" charset="0"/>
              </a:rPr>
              <a:t>Шаг 1.</a:t>
            </a:r>
            <a:r>
              <a:rPr lang="ru-RU" sz="2000" dirty="0" smtClean="0">
                <a:latin typeface="Gabriola" panose="04040605051002020D02" pitchFamily="82" charset="0"/>
              </a:rPr>
              <a:t> Авторизация на Портале (</a:t>
            </a:r>
            <a:r>
              <a:rPr lang="ru-RU" sz="2000" i="1" dirty="0" smtClean="0">
                <a:latin typeface="Gabriola" panose="04040605051002020D02" pitchFamily="82" charset="0"/>
              </a:rPr>
              <a:t>через ЕСИА</a:t>
            </a:r>
            <a:r>
              <a:rPr lang="ru-RU" sz="2000" dirty="0" smtClean="0">
                <a:latin typeface="Gabriola" panose="04040605051002020D02" pitchFamily="82" charset="0"/>
              </a:rPr>
              <a:t>)</a:t>
            </a:r>
            <a:endParaRPr lang="ru-RU" sz="2000" i="1" dirty="0" smtClean="0">
              <a:latin typeface="Gabriola" panose="04040605051002020D02" pitchFamily="82" charset="0"/>
            </a:endParaRPr>
          </a:p>
          <a:p>
            <a:pPr>
              <a:lnSpc>
                <a:spcPct val="70000"/>
              </a:lnSpc>
            </a:pPr>
            <a:r>
              <a:rPr lang="ru-RU" sz="2000" b="1" dirty="0" smtClean="0">
                <a:latin typeface="Gabriola" panose="04040605051002020D02" pitchFamily="82" charset="0"/>
              </a:rPr>
              <a:t>Шаг 2.</a:t>
            </a:r>
            <a:r>
              <a:rPr lang="ru-RU" sz="2000" dirty="0" smtClean="0">
                <a:latin typeface="Gabriola" panose="04040605051002020D02" pitchFamily="82" charset="0"/>
              </a:rPr>
              <a:t> Заполнение дополнительных данных </a:t>
            </a:r>
            <a:r>
              <a:rPr lang="ru-RU" sz="2000" i="1" dirty="0" smtClean="0">
                <a:latin typeface="Gabriola" panose="04040605051002020D02" pitchFamily="82" charset="0"/>
              </a:rPr>
              <a:t>(идентификатор ребенка)</a:t>
            </a:r>
          </a:p>
          <a:p>
            <a:pPr>
              <a:lnSpc>
                <a:spcPct val="70000"/>
              </a:lnSpc>
            </a:pPr>
            <a:r>
              <a:rPr lang="ru-RU" sz="2000" b="1" dirty="0" smtClean="0">
                <a:latin typeface="Gabriola" panose="04040605051002020D02" pitchFamily="82" charset="0"/>
              </a:rPr>
              <a:t>Шаг 3.</a:t>
            </a:r>
            <a:r>
              <a:rPr lang="ru-RU" sz="2000" dirty="0" smtClean="0">
                <a:latin typeface="Gabriola" panose="04040605051002020D02" pitchFamily="82" charset="0"/>
              </a:rPr>
              <a:t> Сообщение о проблеме</a:t>
            </a:r>
          </a:p>
          <a:p>
            <a:pPr>
              <a:lnSpc>
                <a:spcPct val="70000"/>
              </a:lnSpc>
            </a:pPr>
            <a:r>
              <a:rPr lang="ru-RU" sz="2000" i="1" dirty="0" smtClean="0">
                <a:latin typeface="Gabriola" panose="04040605051002020D02" pitchFamily="82" charset="0"/>
              </a:rPr>
              <a:t>Выбрать объект и причину  </a:t>
            </a:r>
            <a:r>
              <a:rPr lang="ru-RU" sz="2000" b="1" i="1" dirty="0" smtClean="0">
                <a:latin typeface="Gabriola" panose="04040605051002020D02" pitchFamily="82" charset="0"/>
              </a:rPr>
              <a:t>-</a:t>
            </a:r>
            <a:r>
              <a:rPr lang="en-US" sz="2000" b="1" i="1" dirty="0" smtClean="0">
                <a:latin typeface="Gabriola" panose="04040605051002020D02" pitchFamily="82" charset="0"/>
              </a:rPr>
              <a:t>&gt;</a:t>
            </a:r>
            <a:r>
              <a:rPr lang="ru-RU" sz="2000" i="1" dirty="0" smtClean="0">
                <a:latin typeface="Gabriola" panose="04040605051002020D02" pitchFamily="82" charset="0"/>
              </a:rPr>
              <a:t>     Указать месторасположение</a:t>
            </a:r>
            <a:r>
              <a:rPr lang="en-US" sz="2000" i="1" dirty="0" smtClean="0">
                <a:latin typeface="Gabriola" panose="04040605051002020D02" pitchFamily="82" charset="0"/>
              </a:rPr>
              <a:t>  </a:t>
            </a:r>
            <a:r>
              <a:rPr lang="en-US" sz="2000" b="1" i="1" dirty="0" smtClean="0">
                <a:latin typeface="Gabriola" panose="04040605051002020D02" pitchFamily="82" charset="0"/>
              </a:rPr>
              <a:t>-&gt;</a:t>
            </a:r>
            <a:r>
              <a:rPr lang="ru-RU" sz="2000" b="1" i="1" dirty="0" smtClean="0">
                <a:latin typeface="Gabriola" panose="04040605051002020D02" pitchFamily="82" charset="0"/>
              </a:rPr>
              <a:t> </a:t>
            </a:r>
            <a:r>
              <a:rPr lang="ru-RU" sz="2000" i="1" dirty="0" smtClean="0">
                <a:latin typeface="Gabriola" panose="04040605051002020D02" pitchFamily="82" charset="0"/>
              </a:rPr>
              <a:t>  Добавить      </a:t>
            </a:r>
          </a:p>
          <a:p>
            <a:pPr>
              <a:lnSpc>
                <a:spcPct val="70000"/>
              </a:lnSpc>
            </a:pPr>
            <a:r>
              <a:rPr lang="ru-RU" sz="2000" i="1" dirty="0" smtClean="0">
                <a:latin typeface="Gabriola" panose="04040605051002020D02" pitchFamily="82" charset="0"/>
              </a:rPr>
              <a:t>описание проблемы </a:t>
            </a:r>
            <a:r>
              <a:rPr lang="en-US" sz="2000" i="1" dirty="0" smtClean="0">
                <a:latin typeface="Gabriola" panose="04040605051002020D02" pitchFamily="82" charset="0"/>
              </a:rPr>
              <a:t> </a:t>
            </a:r>
            <a:r>
              <a:rPr lang="en-US" sz="2000" b="1" i="1" dirty="0" smtClean="0">
                <a:latin typeface="Gabriola" panose="04040605051002020D02" pitchFamily="82" charset="0"/>
              </a:rPr>
              <a:t>-&gt;</a:t>
            </a:r>
            <a:r>
              <a:rPr lang="ru-RU" sz="2000" i="1" dirty="0" smtClean="0">
                <a:latin typeface="Gabriola" panose="04040605051002020D02" pitchFamily="82" charset="0"/>
              </a:rPr>
              <a:t>    Прикрепить фотографию </a:t>
            </a:r>
            <a:r>
              <a:rPr lang="en-US" sz="2000" i="1" dirty="0" smtClean="0">
                <a:latin typeface="Gabriola" panose="04040605051002020D02" pitchFamily="82" charset="0"/>
              </a:rPr>
              <a:t> </a:t>
            </a:r>
            <a:r>
              <a:rPr lang="en-US" sz="2000" b="1" i="1" dirty="0" smtClean="0">
                <a:latin typeface="Gabriola" panose="04040605051002020D02" pitchFamily="82" charset="0"/>
              </a:rPr>
              <a:t>-&gt;</a:t>
            </a:r>
            <a:r>
              <a:rPr lang="ru-RU" sz="2000" b="1" i="1" dirty="0" smtClean="0">
                <a:latin typeface="Gabriola" panose="04040605051002020D02" pitchFamily="82" charset="0"/>
              </a:rPr>
              <a:t> </a:t>
            </a:r>
            <a:r>
              <a:rPr lang="ru-RU" sz="2000" i="1" dirty="0" smtClean="0">
                <a:latin typeface="Gabriola" panose="04040605051002020D02" pitchFamily="82" charset="0"/>
              </a:rPr>
              <a:t> Отправить</a:t>
            </a:r>
          </a:p>
          <a:p>
            <a:pPr>
              <a:lnSpc>
                <a:spcPct val="70000"/>
              </a:lnSpc>
            </a:pPr>
            <a:r>
              <a:rPr lang="ru-RU" sz="2000" b="1" dirty="0">
                <a:latin typeface="Gabriola" panose="04040605051002020D02" pitchFamily="82" charset="0"/>
              </a:rPr>
              <a:t>Шаг </a:t>
            </a:r>
            <a:r>
              <a:rPr lang="ru-RU" sz="2000" b="1" dirty="0" smtClean="0">
                <a:latin typeface="Gabriola" panose="04040605051002020D02" pitchFamily="82" charset="0"/>
              </a:rPr>
              <a:t>4.</a:t>
            </a:r>
            <a:r>
              <a:rPr lang="ru-RU" sz="2000" i="1" dirty="0" smtClean="0">
                <a:latin typeface="Gabriola" panose="04040605051002020D02" pitchFamily="82" charset="0"/>
              </a:rPr>
              <a:t> </a:t>
            </a:r>
            <a:r>
              <a:rPr lang="ru-RU" sz="2000" dirty="0" smtClean="0">
                <a:latin typeface="Gabriola" panose="04040605051002020D02" pitchFamily="82" charset="0"/>
              </a:rPr>
              <a:t>Изменение пароля для последующей авторизации</a:t>
            </a:r>
          </a:p>
          <a:p>
            <a:pPr>
              <a:lnSpc>
                <a:spcPct val="70000"/>
              </a:lnSpc>
            </a:pPr>
            <a:r>
              <a:rPr lang="ru-RU" sz="2000" b="1" dirty="0">
                <a:latin typeface="Gabriola" panose="04040605051002020D02" pitchFamily="82" charset="0"/>
              </a:rPr>
              <a:t>Шаг 5.</a:t>
            </a:r>
            <a:r>
              <a:rPr lang="ru-RU" sz="2000" i="1" dirty="0">
                <a:latin typeface="Gabriola" panose="04040605051002020D02" pitchFamily="82" charset="0"/>
              </a:rPr>
              <a:t> </a:t>
            </a:r>
            <a:r>
              <a:rPr lang="ru-RU" sz="2000" dirty="0">
                <a:latin typeface="Gabriola" panose="04040605051002020D02" pitchFamily="82" charset="0"/>
              </a:rPr>
              <a:t>Установить мобильное приложение и сообщить о проблеме</a:t>
            </a:r>
          </a:p>
          <a:p>
            <a:pPr>
              <a:lnSpc>
                <a:spcPct val="70000"/>
              </a:lnSpc>
            </a:pPr>
            <a:r>
              <a:rPr lang="ru-RU" sz="2000" b="1" dirty="0" smtClean="0">
                <a:latin typeface="Gabriola" panose="04040605051002020D02" pitchFamily="82" charset="0"/>
              </a:rPr>
              <a:t>Шаг 6.</a:t>
            </a:r>
            <a:r>
              <a:rPr lang="ru-RU" sz="2000" dirty="0" smtClean="0">
                <a:latin typeface="Gabriola" panose="04040605051002020D02" pitchFamily="82" charset="0"/>
              </a:rPr>
              <a:t> После публикации отправленного сообщения «поделиться» им в </a:t>
            </a:r>
            <a:r>
              <a:rPr lang="ru-RU" sz="2000" dirty="0" err="1" smtClean="0">
                <a:latin typeface="Gabriola" panose="04040605051002020D02" pitchFamily="82" charset="0"/>
              </a:rPr>
              <a:t>соц</a:t>
            </a:r>
            <a:r>
              <a:rPr lang="en-US" sz="2000" dirty="0" smtClean="0">
                <a:latin typeface="Gabriola" panose="04040605051002020D02" pitchFamily="82" charset="0"/>
              </a:rPr>
              <a:t>.</a:t>
            </a:r>
            <a:r>
              <a:rPr lang="ru-RU" sz="2000" dirty="0" err="1" smtClean="0">
                <a:latin typeface="Gabriola" panose="04040605051002020D02" pitchFamily="82" charset="0"/>
              </a:rPr>
              <a:t>сетя</a:t>
            </a:r>
            <a:r>
              <a:rPr lang="en-US" sz="2000" dirty="0" smtClean="0">
                <a:latin typeface="Gabriola" panose="04040605051002020D02" pitchFamily="82" charset="0"/>
              </a:rPr>
              <a:t>x</a:t>
            </a:r>
            <a:endParaRPr lang="ru-RU" sz="2000" dirty="0">
              <a:latin typeface="Gabriola" panose="04040605051002020D02" pitchFamily="82" charset="0"/>
            </a:endParaRPr>
          </a:p>
          <a:p>
            <a:pPr>
              <a:lnSpc>
                <a:spcPct val="70000"/>
              </a:lnSpc>
            </a:pPr>
            <a:endParaRPr lang="ru-RU" sz="500" i="1" dirty="0" smtClean="0">
              <a:latin typeface="Gabriola" panose="04040605051002020D02" pitchFamily="82" charset="0"/>
            </a:endParaRPr>
          </a:p>
          <a:p>
            <a:pPr>
              <a:lnSpc>
                <a:spcPct val="70000"/>
              </a:lnSpc>
            </a:pPr>
            <a:r>
              <a:rPr lang="ru-RU" sz="2000" i="1" dirty="0" smtClean="0">
                <a:latin typeface="Gabriola" panose="04040605051002020D02" pitchFamily="82" charset="0"/>
              </a:rPr>
              <a:t>(по </a:t>
            </a:r>
            <a:r>
              <a:rPr lang="ru-RU" sz="2000" i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10 баллов </a:t>
            </a:r>
            <a:r>
              <a:rPr lang="ru-RU" sz="2000" i="1" dirty="0" smtClean="0">
                <a:latin typeface="Gabriola" panose="04040605051002020D02" pitchFamily="82" charset="0"/>
              </a:rPr>
              <a:t>за отправленные сообщения через Портал и мобильное приложение)</a:t>
            </a:r>
          </a:p>
          <a:p>
            <a:pPr>
              <a:lnSpc>
                <a:spcPct val="70000"/>
              </a:lnSpc>
            </a:pPr>
            <a:r>
              <a:rPr lang="ru-RU" i="1" dirty="0">
                <a:latin typeface="Gabriola" panose="04040605051002020D02" pitchFamily="82" charset="0"/>
              </a:rPr>
              <a:t>(по </a:t>
            </a:r>
            <a:r>
              <a:rPr lang="ru-RU" i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2 балла </a:t>
            </a:r>
            <a:r>
              <a:rPr lang="ru-RU" i="1" dirty="0">
                <a:latin typeface="Gabriola" panose="04040605051002020D02" pitchFamily="82" charset="0"/>
              </a:rPr>
              <a:t>за </a:t>
            </a:r>
            <a:r>
              <a:rPr lang="ru-RU" i="1" dirty="0" smtClean="0">
                <a:latin typeface="Gabriola" panose="04040605051002020D02" pitchFamily="82" charset="0"/>
              </a:rPr>
              <a:t>«</a:t>
            </a:r>
            <a:r>
              <a:rPr lang="ru-RU" i="1" dirty="0" err="1" smtClean="0">
                <a:latin typeface="Gabriola" panose="04040605051002020D02" pitchFamily="82" charset="0"/>
              </a:rPr>
              <a:t>репост</a:t>
            </a:r>
            <a:r>
              <a:rPr lang="ru-RU" i="1" dirty="0" smtClean="0">
                <a:latin typeface="Gabriola" panose="04040605051002020D02" pitchFamily="82" charset="0"/>
              </a:rPr>
              <a:t>» в «Одноклассники» и «</a:t>
            </a:r>
            <a:r>
              <a:rPr lang="ru-RU" i="1" dirty="0" err="1" smtClean="0">
                <a:latin typeface="Gabriola" panose="04040605051002020D02" pitchFamily="82" charset="0"/>
              </a:rPr>
              <a:t>Вконтакте</a:t>
            </a:r>
            <a:r>
              <a:rPr lang="ru-RU" i="1" dirty="0" smtClean="0">
                <a:latin typeface="Gabriola" panose="04040605051002020D02" pitchFamily="82" charset="0"/>
              </a:rPr>
              <a:t>»)</a:t>
            </a:r>
            <a:endParaRPr lang="ru-RU" i="1" dirty="0">
              <a:latin typeface="Gabriola" panose="04040605051002020D02" pitchFamily="8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4268" y="5845659"/>
            <a:ext cx="9112175" cy="1000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abriola" panose="04040605051002020D02" pitchFamily="82" charset="0"/>
              </a:rPr>
              <a:t>Дополнительно</a:t>
            </a:r>
          </a:p>
          <a:p>
            <a:pPr marL="285750" indent="-28575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Gabriola" panose="04040605051002020D02" pitchFamily="82" charset="0"/>
              </a:rPr>
              <a:t>Сообщать о проблемах можно только </a:t>
            </a:r>
            <a:r>
              <a:rPr lang="ru-RU" sz="2000" dirty="0" smtClean="0">
                <a:solidFill>
                  <a:srgbClr val="CC00CC"/>
                </a:solidFill>
                <a:latin typeface="Gabriola" panose="04040605051002020D02" pitchFamily="82" charset="0"/>
              </a:rPr>
              <a:t>по определенным категориям</a:t>
            </a:r>
          </a:p>
          <a:p>
            <a:pPr marL="285750" indent="-28575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Gabriola" panose="04040605051002020D02" pitchFamily="82" charset="0"/>
              </a:rPr>
              <a:t>Баллы начисляются после </a:t>
            </a:r>
            <a:r>
              <a:rPr lang="ru-RU" sz="2000" dirty="0" smtClean="0">
                <a:solidFill>
                  <a:srgbClr val="CC00CC"/>
                </a:solidFill>
                <a:latin typeface="Gabriola" panose="04040605051002020D02" pitchFamily="82" charset="0"/>
              </a:rPr>
              <a:t>успешной </a:t>
            </a:r>
            <a:r>
              <a:rPr lang="ru-RU" sz="2000" dirty="0" err="1" smtClean="0">
                <a:solidFill>
                  <a:srgbClr val="CC00CC"/>
                </a:solidFill>
                <a:latin typeface="Gabriola" panose="04040605051002020D02" pitchFamily="82" charset="0"/>
              </a:rPr>
              <a:t>модерации</a:t>
            </a:r>
            <a:r>
              <a:rPr lang="ru-RU" sz="2000" dirty="0" smtClean="0">
                <a:solidFill>
                  <a:srgbClr val="CC00CC"/>
                </a:solidFill>
                <a:latin typeface="Gabriola" panose="04040605051002020D02" pitchFamily="82" charset="0"/>
              </a:rPr>
              <a:t> и изменения статуса на «Рассмотрение»</a:t>
            </a:r>
          </a:p>
          <a:p>
            <a:pPr marL="285750" indent="-28575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latin typeface="Gabriola" panose="04040605051002020D02" pitchFamily="82" charset="0"/>
              </a:rPr>
              <a:t>Баллы Участнику начисляются за каждое выполненное задание</a:t>
            </a:r>
            <a:r>
              <a:rPr lang="ru-RU" sz="2000" dirty="0">
                <a:solidFill>
                  <a:srgbClr val="CC00CC"/>
                </a:solidFill>
                <a:latin typeface="Gabriola" panose="04040605051002020D02" pitchFamily="82" charset="0"/>
              </a:rPr>
              <a:t> только по одному разу </a:t>
            </a:r>
            <a:endParaRPr lang="ru-RU" sz="2000" dirty="0">
              <a:latin typeface="Gabriola" panose="04040605051002020D02" pitchFamily="82" charset="0"/>
            </a:endParaRPr>
          </a:p>
        </p:txBody>
      </p:sp>
      <p:pic>
        <p:nvPicPr>
          <p:cNvPr id="5124" name="Picture 4" descr="http://rus-imperia.info/wp-content/uploads/2013/05/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13677" y="733359"/>
            <a:ext cx="1603040" cy="124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56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629" y="68262"/>
            <a:ext cx="11793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Gabriola" panose="04040605051002020D02" pitchFamily="82" charset="0"/>
              </a:rPr>
              <a:t>Интернет-ресурсы: 5) </a:t>
            </a:r>
            <a:r>
              <a:rPr lang="ru-RU" sz="3600" b="1" i="1" dirty="0" smtClean="0">
                <a:solidFill>
                  <a:srgbClr val="2F96A1"/>
                </a:solidFill>
                <a:latin typeface="Gabriola" panose="04040605051002020D02" pitchFamily="82" charset="0"/>
              </a:rPr>
              <a:t>Портал открытых данных СПб          </a:t>
            </a:r>
            <a:r>
              <a:rPr lang="en-US" sz="3600" b="1" i="1" u="sng" dirty="0" smtClean="0">
                <a:solidFill>
                  <a:srgbClr val="0070C0"/>
                </a:solidFill>
                <a:latin typeface="Gabriola" panose="04040605051002020D02" pitchFamily="82" charset="0"/>
              </a:rPr>
              <a:t>data.gov.spb.ru</a:t>
            </a:r>
            <a:endParaRPr lang="ru-RU" sz="3600" b="1" i="1" u="sng" dirty="0">
              <a:solidFill>
                <a:srgbClr val="0070C0"/>
              </a:solidFill>
              <a:latin typeface="Gabriola" panose="04040605051002020D02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3630" y="762718"/>
            <a:ext cx="11793705" cy="45719"/>
          </a:xfrm>
          <a:prstGeom prst="rect">
            <a:avLst/>
          </a:prstGeom>
          <a:solidFill>
            <a:srgbClr val="2F96A1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www.shakhty-edu.ru/faq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335" y="4552748"/>
            <a:ext cx="3185158" cy="210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902230" y="4364723"/>
            <a:ext cx="3289770" cy="2291144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printdraft.ru/images/easyblog_images/258/list_v_kletku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686"/>
          <a:stretch/>
        </p:blipFill>
        <p:spPr bwMode="auto">
          <a:xfrm>
            <a:off x="128542" y="836756"/>
            <a:ext cx="7706126" cy="192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printdraft.ru/images/easyblog_images/258/list_v_kletku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2485"/>
          <a:stretch/>
        </p:blipFill>
        <p:spPr bwMode="auto">
          <a:xfrm>
            <a:off x="128542" y="2833436"/>
            <a:ext cx="7706126" cy="133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printdraft.ru/images/easyblog_images/258/list_v_kletku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99" b="64196"/>
          <a:stretch/>
        </p:blipFill>
        <p:spPr bwMode="auto">
          <a:xfrm>
            <a:off x="104350" y="4252437"/>
            <a:ext cx="7706126" cy="223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4972">
            <a:off x="10636393" y="5262279"/>
            <a:ext cx="644196" cy="49603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822">
            <a:off x="10967043" y="6219824"/>
            <a:ext cx="644196" cy="4960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-4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16377">
            <a:off x="7938195" y="4949784"/>
            <a:ext cx="644196" cy="49603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2193" y="857357"/>
            <a:ext cx="4155300" cy="3086509"/>
          </a:xfrm>
          <a:prstGeom prst="rect">
            <a:avLst/>
          </a:prstGeom>
          <a:ln w="15875">
            <a:solidFill>
              <a:srgbClr val="C54DF5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140" y="820616"/>
            <a:ext cx="526195" cy="4086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732" y="798312"/>
            <a:ext cx="526195" cy="408678"/>
          </a:xfrm>
          <a:prstGeom prst="rect">
            <a:avLst/>
          </a:prstGeom>
        </p:spPr>
      </p:pic>
      <p:sp>
        <p:nvSpPr>
          <p:cNvPr id="17" name="TextBox 12"/>
          <p:cNvSpPr txBox="1"/>
          <p:nvPr/>
        </p:nvSpPr>
        <p:spPr>
          <a:xfrm>
            <a:off x="123285" y="930600"/>
            <a:ext cx="8348642" cy="194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О Портале</a:t>
            </a:r>
          </a:p>
          <a:p>
            <a:pPr>
              <a:lnSpc>
                <a:spcPct val="70000"/>
              </a:lnSpc>
            </a:pPr>
            <a:r>
              <a:rPr lang="ru-RU" sz="2400" b="1" dirty="0" smtClean="0">
                <a:latin typeface="Gabriola" panose="04040605051002020D02" pitchFamily="82" charset="0"/>
              </a:rPr>
              <a:t>Открытые данные </a:t>
            </a:r>
            <a:br>
              <a:rPr lang="ru-RU" sz="2400" b="1" dirty="0" smtClean="0">
                <a:latin typeface="Gabriola" panose="04040605051002020D02" pitchFamily="82" charset="0"/>
              </a:rPr>
            </a:br>
            <a:r>
              <a:rPr lang="ru-RU" sz="2400" b="1" dirty="0" smtClean="0">
                <a:latin typeface="Gabriola" panose="04040605051002020D02" pitchFamily="82" charset="0"/>
              </a:rPr>
              <a:t>по различным направлениям гос.деятельности СПб:</a:t>
            </a:r>
          </a:p>
          <a:p>
            <a:pPr marL="342900" indent="-3429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Gabriola" panose="04040605051002020D02" pitchFamily="82" charset="0"/>
              </a:rPr>
              <a:t>Упрощение </a:t>
            </a:r>
            <a:r>
              <a:rPr lang="ru-RU" sz="2000" dirty="0" smtClean="0">
                <a:solidFill>
                  <a:srgbClr val="CC00CC"/>
                </a:solidFill>
                <a:latin typeface="Gabriola" panose="04040605051002020D02" pitchFamily="82" charset="0"/>
              </a:rPr>
              <a:t>доступа к информации </a:t>
            </a:r>
          </a:p>
          <a:p>
            <a:pPr marL="342900" indent="-3429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Gabriola" panose="04040605051002020D02" pitchFamily="82" charset="0"/>
              </a:rPr>
              <a:t>Повышение </a:t>
            </a:r>
            <a:r>
              <a:rPr lang="ru-RU" sz="2000" dirty="0" smtClean="0">
                <a:solidFill>
                  <a:srgbClr val="CC00CC"/>
                </a:solidFill>
                <a:latin typeface="Gabriola" panose="04040605051002020D02" pitchFamily="82" charset="0"/>
              </a:rPr>
              <a:t>качества и скорости </a:t>
            </a:r>
            <a:r>
              <a:rPr lang="ru-RU" sz="2000" dirty="0">
                <a:latin typeface="Gabriola" panose="04040605051002020D02" pitchFamily="82" charset="0"/>
              </a:rPr>
              <a:t>предоставления гражданам официальных данных о деятельности органов </a:t>
            </a:r>
            <a:r>
              <a:rPr lang="ru-RU" sz="2000" dirty="0" smtClean="0">
                <a:latin typeface="Gabriola" panose="04040605051002020D02" pitchFamily="82" charset="0"/>
              </a:rPr>
              <a:t>власти </a:t>
            </a:r>
          </a:p>
          <a:p>
            <a:pPr marL="342900" indent="-3429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Gabriola" panose="04040605051002020D02" pitchFamily="82" charset="0"/>
              </a:rPr>
              <a:t>Стимулирование развития </a:t>
            </a:r>
            <a:r>
              <a:rPr lang="ru-RU" sz="2000" dirty="0">
                <a:latin typeface="Gabriola" panose="04040605051002020D02" pitchFamily="82" charset="0"/>
              </a:rPr>
              <a:t>электронных информационных порталов и программных средств, направленных на </a:t>
            </a:r>
            <a:r>
              <a:rPr lang="ru-RU" sz="2000" dirty="0">
                <a:solidFill>
                  <a:srgbClr val="CC00CC"/>
                </a:solidFill>
                <a:latin typeface="Gabriola" panose="04040605051002020D02" pitchFamily="82" charset="0"/>
              </a:rPr>
              <a:t>упрощение повседневных действий </a:t>
            </a:r>
            <a:r>
              <a:rPr lang="ru-RU" sz="2000" dirty="0" smtClean="0">
                <a:solidFill>
                  <a:srgbClr val="CC00CC"/>
                </a:solidFill>
                <a:latin typeface="Gabriola" panose="04040605051002020D02" pitchFamily="82" charset="0"/>
              </a:rPr>
              <a:t>граждан</a:t>
            </a:r>
            <a:endParaRPr lang="ru-RU" sz="2000" dirty="0">
              <a:solidFill>
                <a:srgbClr val="CC00CC"/>
              </a:solidFill>
              <a:latin typeface="Gabriola" panose="04040605051002020D02" pitchFamily="82" charset="0"/>
            </a:endParaRPr>
          </a:p>
        </p:txBody>
      </p:sp>
      <p:sp>
        <p:nvSpPr>
          <p:cNvPr id="21" name="TextBox 14"/>
          <p:cNvSpPr txBox="1"/>
          <p:nvPr/>
        </p:nvSpPr>
        <p:spPr>
          <a:xfrm>
            <a:off x="123285" y="2884561"/>
            <a:ext cx="8348642" cy="569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Форма проведения конкурса</a:t>
            </a:r>
          </a:p>
          <a:p>
            <a:pPr marL="342900" indent="-3429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CC00CC"/>
                </a:solidFill>
                <a:latin typeface="Gabriola" panose="04040605051002020D02" pitchFamily="82" charset="0"/>
              </a:rPr>
              <a:t>Прохождение опроса </a:t>
            </a:r>
            <a:r>
              <a:rPr lang="ru-RU" sz="2000" dirty="0" smtClean="0">
                <a:latin typeface="Gabriola" panose="04040605051002020D02" pitchFamily="82" charset="0"/>
              </a:rPr>
              <a:t>(10 вопросов о Портале и понятии «Открытые данные»)</a:t>
            </a:r>
            <a:endParaRPr lang="ru-RU" sz="2000" dirty="0" smtClean="0">
              <a:solidFill>
                <a:srgbClr val="CC00CC"/>
              </a:solidFill>
              <a:latin typeface="Gabriola" panose="04040605051002020D02" pitchFamily="82" charset="0"/>
            </a:endParaRPr>
          </a:p>
        </p:txBody>
      </p:sp>
      <p:sp>
        <p:nvSpPr>
          <p:cNvPr id="22" name="TextBox 16"/>
          <p:cNvSpPr txBox="1"/>
          <p:nvPr/>
        </p:nvSpPr>
        <p:spPr>
          <a:xfrm>
            <a:off x="123285" y="3404103"/>
            <a:ext cx="8555159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Направление Опроса</a:t>
            </a:r>
          </a:p>
          <a:p>
            <a:pPr>
              <a:lnSpc>
                <a:spcPct val="70000"/>
              </a:lnSpc>
            </a:pPr>
            <a:r>
              <a:rPr lang="ru-RU" sz="2000" dirty="0" smtClean="0">
                <a:latin typeface="Gabriola" panose="04040605051002020D02" pitchFamily="82" charset="0"/>
              </a:rPr>
              <a:t>Демонстрация петербуржцам </a:t>
            </a:r>
            <a:r>
              <a:rPr lang="ru-RU" sz="2000" dirty="0" smtClean="0">
                <a:solidFill>
                  <a:srgbClr val="CC00CC"/>
                </a:solidFill>
                <a:latin typeface="Gabriola" panose="04040605051002020D02" pitchFamily="82" charset="0"/>
              </a:rPr>
              <a:t>упрощения доступа к информации, публикуемой </a:t>
            </a:r>
            <a:br>
              <a:rPr lang="ru-RU" sz="2000" dirty="0" smtClean="0">
                <a:solidFill>
                  <a:srgbClr val="CC00CC"/>
                </a:solidFill>
                <a:latin typeface="Gabriola" panose="04040605051002020D02" pitchFamily="82" charset="0"/>
              </a:rPr>
            </a:br>
            <a:r>
              <a:rPr lang="ru-RU" sz="2000" dirty="0" smtClean="0">
                <a:solidFill>
                  <a:srgbClr val="CC00CC"/>
                </a:solidFill>
                <a:latin typeface="Gabriola" panose="04040605051002020D02" pitchFamily="82" charset="0"/>
              </a:rPr>
              <a:t>органами власти </a:t>
            </a:r>
            <a:endParaRPr lang="ru-RU" dirty="0">
              <a:solidFill>
                <a:srgbClr val="2F96A1"/>
              </a:solidFill>
              <a:latin typeface="Gabriola" panose="04040605051002020D02" pitchFamily="82" charset="0"/>
            </a:endParaRPr>
          </a:p>
        </p:txBody>
      </p:sp>
      <p:sp>
        <p:nvSpPr>
          <p:cNvPr id="23" name="TextBox 10"/>
          <p:cNvSpPr txBox="1"/>
          <p:nvPr/>
        </p:nvSpPr>
        <p:spPr>
          <a:xfrm>
            <a:off x="104350" y="4146647"/>
            <a:ext cx="9112175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Прохождение Опроса</a:t>
            </a:r>
          </a:p>
          <a:p>
            <a:pPr marL="457200" indent="-457200">
              <a:lnSpc>
                <a:spcPct val="70000"/>
              </a:lnSpc>
              <a:buFont typeface="+mj-lt"/>
              <a:buAutoNum type="arabicParenR"/>
            </a:pPr>
            <a:r>
              <a:rPr lang="ru-RU" sz="2000" b="1" dirty="0" smtClean="0">
                <a:latin typeface="Gabriola" panose="04040605051002020D02" pitchFamily="82" charset="0"/>
              </a:rPr>
              <a:t>Шаг 1.</a:t>
            </a:r>
            <a:r>
              <a:rPr lang="ru-RU" sz="2000" dirty="0" smtClean="0">
                <a:latin typeface="Gabriola" panose="04040605051002020D02" pitchFamily="82" charset="0"/>
              </a:rPr>
              <a:t> Авторизация на Портале (</a:t>
            </a:r>
            <a:r>
              <a:rPr lang="ru-RU" sz="2000" i="1" dirty="0" smtClean="0">
                <a:latin typeface="Gabriola" panose="04040605051002020D02" pitchFamily="82" charset="0"/>
              </a:rPr>
              <a:t>через ЕСИА</a:t>
            </a:r>
            <a:r>
              <a:rPr lang="ru-RU" sz="2000" dirty="0" smtClean="0">
                <a:latin typeface="Gabriola" panose="04040605051002020D02" pitchFamily="82" charset="0"/>
              </a:rPr>
              <a:t>)</a:t>
            </a:r>
            <a:endParaRPr lang="ru-RU" sz="2000" i="1" dirty="0" smtClean="0">
              <a:latin typeface="Gabriola" panose="04040605051002020D02" pitchFamily="82" charset="0"/>
            </a:endParaRPr>
          </a:p>
          <a:p>
            <a:pPr marL="457200" indent="-457200">
              <a:lnSpc>
                <a:spcPct val="70000"/>
              </a:lnSpc>
              <a:buFont typeface="+mj-lt"/>
              <a:buAutoNum type="arabicParenR"/>
            </a:pPr>
            <a:r>
              <a:rPr lang="ru-RU" sz="2000" b="1" dirty="0">
                <a:latin typeface="Gabriola" panose="04040605051002020D02" pitchFamily="82" charset="0"/>
              </a:rPr>
              <a:t>Шаг </a:t>
            </a:r>
            <a:r>
              <a:rPr lang="ru-RU" sz="2000" b="1" dirty="0" smtClean="0">
                <a:latin typeface="Gabriola" panose="04040605051002020D02" pitchFamily="82" charset="0"/>
              </a:rPr>
              <a:t>2.</a:t>
            </a:r>
            <a:r>
              <a:rPr lang="ru-RU" sz="2000" dirty="0" smtClean="0">
                <a:latin typeface="Gabriola" panose="04040605051002020D02" pitchFamily="82" charset="0"/>
              </a:rPr>
              <a:t> Заполнение дополнительного поля</a:t>
            </a:r>
            <a:r>
              <a:rPr lang="ru-RU" sz="2000" i="1" dirty="0" smtClean="0">
                <a:latin typeface="Gabriola" panose="04040605051002020D02" pitchFamily="82" charset="0"/>
              </a:rPr>
              <a:t>(идентификатор </a:t>
            </a:r>
            <a:r>
              <a:rPr lang="ru-RU" sz="2000" i="1" dirty="0">
                <a:latin typeface="Gabriola" panose="04040605051002020D02" pitchFamily="82" charset="0"/>
              </a:rPr>
              <a:t>ребенка)</a:t>
            </a:r>
          </a:p>
          <a:p>
            <a:pPr marL="457200" indent="-457200">
              <a:lnSpc>
                <a:spcPct val="70000"/>
              </a:lnSpc>
              <a:buFont typeface="+mj-lt"/>
              <a:buAutoNum type="arabicParenR"/>
            </a:pPr>
            <a:r>
              <a:rPr lang="ru-RU" sz="2000" b="1" dirty="0" smtClean="0">
                <a:latin typeface="Gabriola" panose="04040605051002020D02" pitchFamily="82" charset="0"/>
              </a:rPr>
              <a:t>Шаг 3.</a:t>
            </a:r>
            <a:r>
              <a:rPr lang="ru-RU" sz="2000" dirty="0" smtClean="0">
                <a:latin typeface="Gabriola" panose="04040605051002020D02" pitchFamily="82" charset="0"/>
              </a:rPr>
              <a:t> Ввод ответов на 10 вопросов</a:t>
            </a:r>
          </a:p>
          <a:p>
            <a:pPr>
              <a:lnSpc>
                <a:spcPct val="70000"/>
              </a:lnSpc>
            </a:pPr>
            <a:r>
              <a:rPr lang="ru-RU" sz="2000" dirty="0" smtClean="0">
                <a:latin typeface="Gabriola" panose="04040605051002020D02" pitchFamily="82" charset="0"/>
              </a:rPr>
              <a:t>3.1. Вопросы о разделах Портала и их содержимом </a:t>
            </a:r>
            <a:r>
              <a:rPr lang="ru-RU" sz="2000" i="1" dirty="0" smtClean="0">
                <a:latin typeface="Gabriola" panose="04040605051002020D02" pitchFamily="82" charset="0"/>
              </a:rPr>
              <a:t>(</a:t>
            </a:r>
            <a:r>
              <a:rPr lang="ru-RU" sz="2000" i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2 балла</a:t>
            </a:r>
            <a:r>
              <a:rPr lang="ru-RU" sz="2000" i="1" dirty="0" smtClean="0">
                <a:latin typeface="Gabriola" panose="04040605051002020D02" pitchFamily="82" charset="0"/>
              </a:rPr>
              <a:t> за правильный ответ)</a:t>
            </a:r>
          </a:p>
          <a:p>
            <a:pPr>
              <a:lnSpc>
                <a:spcPct val="70000"/>
              </a:lnSpc>
            </a:pPr>
            <a:r>
              <a:rPr lang="ru-RU" sz="2000" dirty="0" smtClean="0">
                <a:latin typeface="Gabriola" panose="04040605051002020D02" pitchFamily="82" charset="0"/>
              </a:rPr>
              <a:t>3.2. Общий вопрос о понятии «Открытые данные» (</a:t>
            </a:r>
            <a:r>
              <a:rPr lang="ru-RU" sz="2000" i="1" dirty="0">
                <a:solidFill>
                  <a:srgbClr val="FF0000"/>
                </a:solidFill>
                <a:latin typeface="Gabriola" panose="04040605051002020D02" pitchFamily="82" charset="0"/>
              </a:rPr>
              <a:t>2 балла</a:t>
            </a:r>
            <a:r>
              <a:rPr lang="ru-RU" sz="2000" i="1" dirty="0">
                <a:latin typeface="Gabriola" panose="04040605051002020D02" pitchFamily="82" charset="0"/>
              </a:rPr>
              <a:t> за правильный ответ</a:t>
            </a:r>
            <a:r>
              <a:rPr lang="ru-RU" sz="2000" i="1" dirty="0" smtClean="0">
                <a:latin typeface="Gabriola" panose="04040605051002020D02" pitchFamily="82" charset="0"/>
              </a:rPr>
              <a:t>)</a:t>
            </a:r>
          </a:p>
          <a:p>
            <a:pPr marL="457200" indent="-457200">
              <a:lnSpc>
                <a:spcPct val="70000"/>
              </a:lnSpc>
              <a:buFont typeface="+mj-lt"/>
              <a:buAutoNum type="arabicParenR" startAt="4"/>
            </a:pPr>
            <a:r>
              <a:rPr lang="ru-RU" sz="2000" b="1" dirty="0">
                <a:latin typeface="Gabriola" panose="04040605051002020D02" pitchFamily="82" charset="0"/>
              </a:rPr>
              <a:t>Шаг 4. </a:t>
            </a:r>
            <a:r>
              <a:rPr lang="ru-RU" sz="2000" dirty="0">
                <a:latin typeface="Gabriola" panose="04040605051002020D02" pitchFamily="82" charset="0"/>
              </a:rPr>
              <a:t>Отправка результатов</a:t>
            </a:r>
          </a:p>
        </p:txBody>
      </p:sp>
      <p:sp>
        <p:nvSpPr>
          <p:cNvPr id="24" name="TextBox 21"/>
          <p:cNvSpPr txBox="1"/>
          <p:nvPr/>
        </p:nvSpPr>
        <p:spPr>
          <a:xfrm>
            <a:off x="104348" y="5790174"/>
            <a:ext cx="9112175" cy="1000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briola" panose="04040605051002020D02" pitchFamily="82" charset="0"/>
              </a:rPr>
              <a:t>Дополнительно</a:t>
            </a:r>
          </a:p>
          <a:p>
            <a:pPr marL="285750" indent="-28575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Gabriola" panose="04040605051002020D02" pitchFamily="82" charset="0"/>
              </a:rPr>
              <a:t>Ответы отправляются на проверку </a:t>
            </a:r>
            <a:r>
              <a:rPr lang="ru-RU" sz="2000" dirty="0" err="1" smtClean="0">
                <a:latin typeface="Gabriola" panose="04040605051002020D02" pitchFamily="82" charset="0"/>
              </a:rPr>
              <a:t>единоразово</a:t>
            </a:r>
            <a:endParaRPr lang="ru-RU" sz="2000" dirty="0" smtClean="0">
              <a:solidFill>
                <a:srgbClr val="FF0000"/>
              </a:solidFill>
              <a:latin typeface="Gabriola" panose="04040605051002020D02" pitchFamily="82" charset="0"/>
            </a:endParaRPr>
          </a:p>
          <a:p>
            <a:pPr marL="285750" indent="-28575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Gabriola" panose="04040605051002020D02" pitchFamily="82" charset="0"/>
              </a:rPr>
              <a:t>Повторное прохождение Опроса невозможно для одного Представителя</a:t>
            </a:r>
            <a:endParaRPr lang="ru-RU" sz="2000" dirty="0">
              <a:latin typeface="Gabriola" panose="04040605051002020D02" pitchFamily="82" charset="0"/>
            </a:endParaRPr>
          </a:p>
          <a:p>
            <a:pPr marL="285750" indent="-28575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Gabriola" panose="04040605051002020D02" pitchFamily="82" charset="0"/>
              </a:rPr>
              <a:t>Время прохождения Опроса ограничено временем одной сессии в сети «Интернет»</a:t>
            </a:r>
            <a:endParaRPr lang="ru-RU" sz="2000" dirty="0">
              <a:latin typeface="Gabriola" panose="04040605051002020D02" pitchFamily="82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9027374" y="3880154"/>
            <a:ext cx="1531636" cy="1627364"/>
            <a:chOff x="8007252" y="4687919"/>
            <a:chExt cx="1531636" cy="1627364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7252" y="4687919"/>
              <a:ext cx="1531636" cy="1627364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8258581" y="5119416"/>
              <a:ext cx="116184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400" b="0">
                  <a:solidFill>
                    <a:srgbClr val="0070C0"/>
                  </a:solidFill>
                  <a:latin typeface="Gabriola" panose="04040605051002020D02" pitchFamily="82" charset="0"/>
                </a:defRPr>
              </a:lvl1pPr>
            </a:lstStyle>
            <a:p>
              <a:r>
                <a:rPr lang="ru-RU" dirty="0" smtClean="0">
                  <a:solidFill>
                    <a:schemeClr val="tx1"/>
                  </a:solidFill>
                </a:rPr>
                <a:t>Правильные ответы ищите на Портале!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3074" name="Picture 2" descr="http://habrastorage.org/storage3/f39/8f2/7fe/f398f27fe69976e2305f4055fc97c9b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286" y="853321"/>
            <a:ext cx="1065425" cy="106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123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629" y="68262"/>
            <a:ext cx="11793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Gabriola" panose="04040605051002020D02" pitchFamily="82" charset="0"/>
              </a:rPr>
              <a:t>Интернет-ресурсы: </a:t>
            </a:r>
            <a:r>
              <a:rPr lang="en-US" sz="3600" b="1" i="1" dirty="0">
                <a:latin typeface="Gabriola" panose="04040605051002020D02" pitchFamily="82" charset="0"/>
              </a:rPr>
              <a:t>6</a:t>
            </a:r>
            <a:r>
              <a:rPr lang="ru-RU" sz="3600" b="1" i="1" dirty="0" smtClean="0">
                <a:latin typeface="Gabriola" panose="04040605051002020D02" pitchFamily="82" charset="0"/>
              </a:rPr>
              <a:t>) </a:t>
            </a:r>
            <a:r>
              <a:rPr lang="ru-RU" sz="3600" b="1" i="1" dirty="0" smtClean="0">
                <a:solidFill>
                  <a:srgbClr val="2F96A1"/>
                </a:solidFill>
                <a:latin typeface="Gabriola" panose="04040605051002020D02" pitchFamily="82" charset="0"/>
              </a:rPr>
              <a:t>Туристический реестр СПб     </a:t>
            </a:r>
            <a:r>
              <a:rPr lang="en-US" sz="3600" b="1" i="1" u="sng" dirty="0">
                <a:solidFill>
                  <a:srgbClr val="0070C0"/>
                </a:solidFill>
                <a:latin typeface="Gabriola" panose="04040605051002020D02" pitchFamily="82" charset="0"/>
              </a:rPr>
              <a:t>visit-petersburg.ru</a:t>
            </a:r>
            <a:endParaRPr lang="ru-RU" sz="3600" b="1" i="1" u="sng" dirty="0">
              <a:solidFill>
                <a:srgbClr val="0070C0"/>
              </a:solidFill>
              <a:latin typeface="Gabriola" panose="04040605051002020D02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3630" y="762718"/>
            <a:ext cx="11793705" cy="45719"/>
          </a:xfrm>
          <a:prstGeom prst="rect">
            <a:avLst/>
          </a:prstGeom>
          <a:solidFill>
            <a:srgbClr val="2F96A1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www.shakhty-edu.ru/faq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335" y="4552748"/>
            <a:ext cx="3185158" cy="210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902230" y="4364723"/>
            <a:ext cx="3289770" cy="2291144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printdraft.ru/images/easyblog_images/258/list_v_kletku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686"/>
          <a:stretch/>
        </p:blipFill>
        <p:spPr bwMode="auto">
          <a:xfrm>
            <a:off x="128542" y="856562"/>
            <a:ext cx="7706126" cy="192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printdraft.ru/images/easyblog_images/258/list_v_kletku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2485"/>
          <a:stretch/>
        </p:blipFill>
        <p:spPr bwMode="auto">
          <a:xfrm>
            <a:off x="128542" y="3039386"/>
            <a:ext cx="7706126" cy="133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printdraft.ru/images/easyblog_images/258/list_v_kletku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99" b="64196"/>
          <a:stretch/>
        </p:blipFill>
        <p:spPr bwMode="auto">
          <a:xfrm>
            <a:off x="128542" y="4581427"/>
            <a:ext cx="7706126" cy="223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4972">
            <a:off x="10636393" y="5262279"/>
            <a:ext cx="644196" cy="49603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822">
            <a:off x="10967043" y="6219824"/>
            <a:ext cx="644196" cy="4960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-4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16377">
            <a:off x="7938195" y="4949784"/>
            <a:ext cx="644196" cy="4960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105" y="798312"/>
            <a:ext cx="6974061" cy="1647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400" b="1" dirty="0">
                <a:solidFill>
                  <a:srgbClr val="0070C0"/>
                </a:solidFill>
                <a:latin typeface="Gabriola" panose="04040605051002020D02" pitchFamily="82" charset="0"/>
              </a:rPr>
              <a:t>О Портале</a:t>
            </a:r>
          </a:p>
          <a:p>
            <a:pPr marL="342900" indent="-3429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Gabriola" panose="04040605051002020D02" pitchFamily="82" charset="0"/>
              </a:rPr>
              <a:t>А</a:t>
            </a:r>
            <a:r>
              <a:rPr lang="ru-RU" sz="2400" dirty="0" smtClean="0">
                <a:latin typeface="Gabriola" panose="04040605051002020D02" pitchFamily="82" charset="0"/>
              </a:rPr>
              <a:t>ктуальная </a:t>
            </a:r>
            <a:r>
              <a:rPr lang="ru-RU" sz="2400" dirty="0">
                <a:latin typeface="Gabriola" panose="04040605051002020D02" pitchFamily="82" charset="0"/>
              </a:rPr>
              <a:t>и </a:t>
            </a:r>
            <a:r>
              <a:rPr lang="ru-RU" sz="2400" dirty="0" smtClean="0">
                <a:latin typeface="Gabriola" panose="04040605051002020D02" pitchFamily="82" charset="0"/>
              </a:rPr>
              <a:t>достоверная информацию </a:t>
            </a:r>
            <a:r>
              <a:rPr lang="ru-RU" sz="2400" dirty="0">
                <a:latin typeface="Gabriola" panose="04040605051002020D02" pitchFamily="82" charset="0"/>
              </a:rPr>
              <a:t>о </a:t>
            </a:r>
            <a:r>
              <a:rPr lang="ru-RU" sz="2400" dirty="0" smtClean="0">
                <a:solidFill>
                  <a:srgbClr val="CC00CC"/>
                </a:solidFill>
                <a:latin typeface="Gabriola" panose="04040605051002020D02" pitchFamily="82" charset="0"/>
              </a:rPr>
              <a:t>достопримечательностях города</a:t>
            </a:r>
            <a:r>
              <a:rPr lang="ru-RU" sz="2400" dirty="0" smtClean="0">
                <a:latin typeface="Gabriola" panose="04040605051002020D02" pitchFamily="82" charset="0"/>
              </a:rPr>
              <a:t>, местах </a:t>
            </a:r>
            <a:r>
              <a:rPr lang="ru-RU" sz="2400" dirty="0" smtClean="0">
                <a:solidFill>
                  <a:srgbClr val="CC00CC"/>
                </a:solidFill>
                <a:latin typeface="Gabriola" panose="04040605051002020D02" pitchFamily="82" charset="0"/>
              </a:rPr>
              <a:t>размещения</a:t>
            </a:r>
            <a:r>
              <a:rPr lang="ru-RU" sz="2400" dirty="0" smtClean="0">
                <a:latin typeface="Gabriola" panose="04040605051002020D02" pitchFamily="82" charset="0"/>
              </a:rPr>
              <a:t>, общественного </a:t>
            </a:r>
            <a:r>
              <a:rPr lang="ru-RU" sz="2400" dirty="0" smtClean="0">
                <a:solidFill>
                  <a:srgbClr val="CC00CC"/>
                </a:solidFill>
                <a:latin typeface="Gabriola" panose="04040605051002020D02" pitchFamily="82" charset="0"/>
              </a:rPr>
              <a:t>питания</a:t>
            </a:r>
            <a:r>
              <a:rPr lang="ru-RU" sz="2400" dirty="0" smtClean="0">
                <a:latin typeface="Gabriola" panose="04040605051002020D02" pitchFamily="82" charset="0"/>
              </a:rPr>
              <a:t>, </a:t>
            </a:r>
            <a:r>
              <a:rPr lang="ru-RU" sz="2400" dirty="0" smtClean="0">
                <a:solidFill>
                  <a:srgbClr val="CC00CC"/>
                </a:solidFill>
                <a:latin typeface="Gabriola" panose="04040605051002020D02" pitchFamily="82" charset="0"/>
              </a:rPr>
              <a:t>развлечениях</a:t>
            </a:r>
            <a:r>
              <a:rPr lang="ru-RU" sz="2400" dirty="0" smtClean="0">
                <a:latin typeface="Gabriola" panose="04040605051002020D02" pitchFamily="82" charset="0"/>
              </a:rPr>
              <a:t> и т.д. </a:t>
            </a:r>
          </a:p>
          <a:p>
            <a:pPr marL="342900" indent="-3429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Gabriola" panose="04040605051002020D02" pitchFamily="82" charset="0"/>
              </a:rPr>
              <a:t>Свежие </a:t>
            </a:r>
            <a:r>
              <a:rPr lang="ru-RU" sz="2400" dirty="0" smtClean="0">
                <a:solidFill>
                  <a:srgbClr val="CC00CC"/>
                </a:solidFill>
                <a:latin typeface="Gabriola" panose="04040605051002020D02" pitchFamily="82" charset="0"/>
              </a:rPr>
              <a:t>новости</a:t>
            </a:r>
            <a:r>
              <a:rPr lang="ru-RU" sz="2400" dirty="0" smtClean="0">
                <a:latin typeface="Gabriola" panose="04040605051002020D02" pitchFamily="82" charset="0"/>
              </a:rPr>
              <a:t> и события, </a:t>
            </a:r>
            <a:r>
              <a:rPr lang="ru-RU" sz="2400" dirty="0" err="1" smtClean="0">
                <a:solidFill>
                  <a:srgbClr val="CC00CC"/>
                </a:solidFill>
                <a:latin typeface="Gabriola" panose="04040605051002020D02" pitchFamily="82" charset="0"/>
              </a:rPr>
              <a:t>аудиоэкскурсии</a:t>
            </a:r>
            <a:r>
              <a:rPr lang="ru-RU" sz="2400" dirty="0" smtClean="0">
                <a:latin typeface="Gabriola" panose="04040605051002020D02" pitchFamily="82" charset="0"/>
              </a:rPr>
              <a:t> </a:t>
            </a:r>
            <a:r>
              <a:rPr lang="ru-RU" sz="2400" dirty="0">
                <a:latin typeface="Gabriola" panose="04040605051002020D02" pitchFamily="82" charset="0"/>
              </a:rPr>
              <a:t>и </a:t>
            </a:r>
            <a:r>
              <a:rPr lang="ru-RU" sz="2400" dirty="0" smtClean="0">
                <a:latin typeface="Gabriola" panose="04040605051002020D02" pitchFamily="82" charset="0"/>
              </a:rPr>
              <a:t>туристические </a:t>
            </a:r>
            <a:r>
              <a:rPr lang="ru-RU" sz="2400" dirty="0" smtClean="0">
                <a:solidFill>
                  <a:srgbClr val="CC00CC"/>
                </a:solidFill>
                <a:latin typeface="Gabriola" panose="04040605051002020D02" pitchFamily="82" charset="0"/>
              </a:rPr>
              <a:t>маршруты</a:t>
            </a:r>
            <a:endParaRPr lang="ru-RU" sz="2400" dirty="0">
              <a:latin typeface="Gabriola" panose="04040605051002020D02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3105" y="868895"/>
            <a:ext cx="4147972" cy="3534434"/>
          </a:xfrm>
          <a:prstGeom prst="rect">
            <a:avLst/>
          </a:prstGeom>
          <a:ln w="15875">
            <a:solidFill>
              <a:srgbClr val="C54DF5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140" y="820616"/>
            <a:ext cx="526195" cy="4086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732" y="798312"/>
            <a:ext cx="526195" cy="408678"/>
          </a:xfrm>
          <a:prstGeom prst="rect">
            <a:avLst/>
          </a:prstGeom>
        </p:spPr>
      </p:pic>
      <p:pic>
        <p:nvPicPr>
          <p:cNvPr id="4098" name="Picture 2" descr="http://souvenirspb.ru/images/stories/virtuemart/category/resized/lh1248-shar-spb--ya-lyublyu-spas-520.png_400x40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279" y="853309"/>
            <a:ext cx="1093711" cy="165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4"/>
          <p:cNvSpPr txBox="1"/>
          <p:nvPr/>
        </p:nvSpPr>
        <p:spPr>
          <a:xfrm>
            <a:off x="40105" y="2500615"/>
            <a:ext cx="8348642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Форма проведения конкурса</a:t>
            </a:r>
          </a:p>
          <a:p>
            <a:pPr marL="342900" indent="-3429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CC00CC"/>
                </a:solidFill>
                <a:latin typeface="Gabriola" panose="04040605051002020D02" pitchFamily="82" charset="0"/>
              </a:rPr>
              <a:t>Прохождение опроса </a:t>
            </a:r>
            <a:r>
              <a:rPr lang="ru-RU" sz="20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(10</a:t>
            </a:r>
            <a:r>
              <a:rPr lang="ru-RU" sz="2000" dirty="0" smtClean="0">
                <a:latin typeface="Gabriola" panose="04040605051002020D02" pitchFamily="82" charset="0"/>
              </a:rPr>
              <a:t> вопросов о Портале и истории нашего города – </a:t>
            </a:r>
            <a:br>
              <a:rPr lang="ru-RU" sz="2000" dirty="0" smtClean="0">
                <a:latin typeface="Gabriola" panose="04040605051002020D02" pitchFamily="82" charset="0"/>
              </a:rPr>
            </a:br>
            <a:r>
              <a:rPr lang="ru-RU" sz="2000" dirty="0" smtClean="0">
                <a:latin typeface="Gabriola" panose="04040605051002020D02" pitchFamily="82" charset="0"/>
              </a:rPr>
              <a:t>по </a:t>
            </a:r>
            <a:r>
              <a:rPr lang="ru-RU" sz="2000" dirty="0" smtClean="0">
                <a:solidFill>
                  <a:srgbClr val="FF0000"/>
                </a:solidFill>
                <a:latin typeface="Gabriola" panose="04040605051002020D02" pitchFamily="82" charset="0"/>
              </a:rPr>
              <a:t>2 балла </a:t>
            </a:r>
            <a:r>
              <a:rPr lang="ru-RU" sz="2000" dirty="0" smtClean="0">
                <a:latin typeface="Gabriola" panose="04040605051002020D02" pitchFamily="82" charset="0"/>
              </a:rPr>
              <a:t>за правильный ответ)</a:t>
            </a:r>
            <a:endParaRPr lang="ru-RU" sz="2000" dirty="0" smtClean="0">
              <a:solidFill>
                <a:srgbClr val="CC00CC"/>
              </a:solidFill>
              <a:latin typeface="Gabriola" panose="04040605051002020D02" pitchFamily="82" charset="0"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40105" y="3339245"/>
            <a:ext cx="8555159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Направление Опроса</a:t>
            </a:r>
          </a:p>
          <a:p>
            <a:pPr>
              <a:lnSpc>
                <a:spcPct val="70000"/>
              </a:lnSpc>
            </a:pPr>
            <a:r>
              <a:rPr lang="ru-RU" sz="2000" dirty="0" smtClean="0">
                <a:latin typeface="Gabriola" panose="04040605051002020D02" pitchFamily="82" charset="0"/>
              </a:rPr>
              <a:t>Опрос </a:t>
            </a:r>
            <a:r>
              <a:rPr lang="ru-RU" sz="2000" dirty="0">
                <a:latin typeface="Gabriola" panose="04040605051002020D02" pitchFamily="82" charset="0"/>
              </a:rPr>
              <a:t>позволит </a:t>
            </a:r>
            <a:r>
              <a:rPr lang="ru-RU" sz="2000" dirty="0" smtClean="0">
                <a:latin typeface="Gabriola" panose="04040605051002020D02" pitchFamily="82" charset="0"/>
              </a:rPr>
              <a:t>школьникам и </a:t>
            </a:r>
            <a:r>
              <a:rPr lang="ru-RU" sz="2000" dirty="0">
                <a:latin typeface="Gabriola" panose="04040605051002020D02" pitchFamily="82" charset="0"/>
              </a:rPr>
              <a:t>их </a:t>
            </a:r>
            <a:r>
              <a:rPr lang="ru-RU" sz="2000" dirty="0" smtClean="0">
                <a:latin typeface="Gabriola" panose="04040605051002020D02" pitchFamily="82" charset="0"/>
              </a:rPr>
              <a:t>Представителям </a:t>
            </a:r>
            <a:r>
              <a:rPr lang="ru-RU" sz="2000" dirty="0">
                <a:latin typeface="Gabriola" panose="04040605051002020D02" pitchFamily="82" charset="0"/>
              </a:rPr>
              <a:t>познакомиться с основными разделами </a:t>
            </a:r>
            <a:r>
              <a:rPr lang="ru-RU" sz="2000" dirty="0" smtClean="0">
                <a:latin typeface="Gabriola" panose="04040605051002020D02" pitchFamily="82" charset="0"/>
              </a:rPr>
              <a:t>Портала</a:t>
            </a:r>
            <a:r>
              <a:rPr lang="ru-RU" sz="2000" dirty="0">
                <a:latin typeface="Gabriola" panose="04040605051002020D02" pitchFamily="82" charset="0"/>
              </a:rPr>
              <a:t>, вспомнить или узнать многие интересные факты о </a:t>
            </a:r>
            <a:r>
              <a:rPr lang="ru-RU" sz="2000" dirty="0" smtClean="0">
                <a:latin typeface="Gabriola" panose="04040605051002020D02" pitchFamily="82" charset="0"/>
              </a:rPr>
              <a:t>городе</a:t>
            </a:r>
            <a:endParaRPr lang="ru-RU" dirty="0">
              <a:solidFill>
                <a:srgbClr val="2F96A1"/>
              </a:solidFill>
              <a:latin typeface="Gabriola" panose="04040605051002020D02" pitchFamily="82" charset="0"/>
            </a:endParaRPr>
          </a:p>
        </p:txBody>
      </p:sp>
      <p:sp>
        <p:nvSpPr>
          <p:cNvPr id="21" name="TextBox 16"/>
          <p:cNvSpPr txBox="1"/>
          <p:nvPr/>
        </p:nvSpPr>
        <p:spPr>
          <a:xfrm>
            <a:off x="40104" y="4169055"/>
            <a:ext cx="8555159" cy="79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Прохождение Опроса</a:t>
            </a:r>
          </a:p>
          <a:p>
            <a:pPr>
              <a:lnSpc>
                <a:spcPct val="70000"/>
              </a:lnSpc>
            </a:pPr>
            <a:r>
              <a:rPr lang="ru-RU" sz="2000" dirty="0" smtClean="0">
                <a:latin typeface="Gabriola" panose="04040605051002020D02" pitchFamily="82" charset="0"/>
              </a:rPr>
              <a:t>Ответами </a:t>
            </a:r>
            <a:r>
              <a:rPr lang="ru-RU" sz="2000" dirty="0">
                <a:latin typeface="Gabriola" panose="04040605051002020D02" pitchFamily="82" charset="0"/>
              </a:rPr>
              <a:t>на вопросы являются ссылки с адресами страниц </a:t>
            </a:r>
            <a:r>
              <a:rPr lang="ru-RU" sz="2000" dirty="0" smtClean="0">
                <a:latin typeface="Gabriola" panose="04040605051002020D02" pitchFamily="82" charset="0"/>
              </a:rPr>
              <a:t>Портала </a:t>
            </a:r>
            <a:r>
              <a:rPr lang="ru-RU" sz="2000" dirty="0">
                <a:latin typeface="Gabriola" panose="04040605051002020D02" pitchFamily="82" charset="0"/>
              </a:rPr>
              <a:t>с описанием соответствующей достопримечательности </a:t>
            </a:r>
            <a:r>
              <a:rPr lang="ru-RU" sz="2000" dirty="0" smtClean="0">
                <a:latin typeface="Gabriola" panose="04040605051002020D02" pitchFamily="82" charset="0"/>
              </a:rPr>
              <a:t>  </a:t>
            </a:r>
            <a:endParaRPr lang="ru-RU" sz="2000" b="1" dirty="0" smtClean="0">
              <a:solidFill>
                <a:srgbClr val="FF0000"/>
              </a:solidFill>
              <a:latin typeface="Gabriola" panose="04040605051002020D02" pitchFamily="8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4349" y="5421066"/>
            <a:ext cx="9112175" cy="1000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briola" panose="04040605051002020D02" pitchFamily="82" charset="0"/>
              </a:rPr>
              <a:t>Дополнительно</a:t>
            </a:r>
          </a:p>
          <a:p>
            <a:pPr marL="285750" indent="-28575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Gabriola" panose="04040605051002020D02" pitchFamily="82" charset="0"/>
              </a:rPr>
              <a:t>Ответы отправляются на проверку </a:t>
            </a:r>
            <a:r>
              <a:rPr lang="ru-RU" sz="2000" dirty="0" err="1" smtClean="0">
                <a:latin typeface="Gabriola" panose="04040605051002020D02" pitchFamily="82" charset="0"/>
              </a:rPr>
              <a:t>единоразово</a:t>
            </a:r>
            <a:endParaRPr lang="ru-RU" sz="2000" dirty="0" smtClean="0">
              <a:solidFill>
                <a:srgbClr val="FF0000"/>
              </a:solidFill>
              <a:latin typeface="Gabriola" panose="04040605051002020D02" pitchFamily="82" charset="0"/>
            </a:endParaRPr>
          </a:p>
          <a:p>
            <a:pPr marL="285750" indent="-28575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Gabriola" panose="04040605051002020D02" pitchFamily="82" charset="0"/>
              </a:rPr>
              <a:t>Повторное прохождение Опроса невозможно для одного Представителя</a:t>
            </a:r>
            <a:endParaRPr lang="ru-RU" sz="2000" dirty="0">
              <a:latin typeface="Gabriola" panose="04040605051002020D02" pitchFamily="82" charset="0"/>
            </a:endParaRPr>
          </a:p>
          <a:p>
            <a:pPr marL="285750" indent="-28575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Gabriola" panose="04040605051002020D02" pitchFamily="82" charset="0"/>
              </a:rPr>
              <a:t>Время прохождения Опроса ограничено временем одной сессии в сети «Интернет»</a:t>
            </a:r>
            <a:endParaRPr lang="ru-RU" sz="20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86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1239</Words>
  <Application>Microsoft Macintosh PowerPoint</Application>
  <PresentationFormat>Другой</PresentationFormat>
  <Paragraphs>195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Безотосная Евгения Олеговна</dc:creator>
  <cp:lastModifiedBy>Карина Орлова</cp:lastModifiedBy>
  <cp:revision>99</cp:revision>
  <cp:lastPrinted>2015-09-10T10:41:39Z</cp:lastPrinted>
  <dcterms:created xsi:type="dcterms:W3CDTF">2015-07-28T10:16:06Z</dcterms:created>
  <dcterms:modified xsi:type="dcterms:W3CDTF">2015-09-25T06:35:53Z</dcterms:modified>
</cp:coreProperties>
</file>